
<file path=[Content_Types].xml><?xml version="1.0" encoding="utf-8"?>
<Types xmlns="http://schemas.openxmlformats.org/package/2006/content-types">
  <Override PartName="/ppt/diagrams/drawing2.xml" ContentType="application/vnd.ms-office.drawingml.diagramDrawing+xml"/>
  <Override PartName="/ppt/notesSlides/notesSlide4.xml" ContentType="application/vnd.openxmlformats-officedocument.presentationml.notesSlide+xml"/>
  <Default Extension="pict" ContentType="image/pict"/>
  <Override PartName="/ppt/slides/slide9.xml" ContentType="application/vnd.openxmlformats-officedocument.presentationml.slide+xml"/>
  <Override PartName="/ppt/diagrams/data2.xml" ContentType="application/vnd.openxmlformats-officedocument.drawingml.diagramData+xml"/>
  <Default Extension="emf" ContentType="image/x-emf"/>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diagrams/colors1.xml" ContentType="application/vnd.openxmlformats-officedocument.drawingml.diagramColors+xml"/>
  <Override PartName="/ppt/notesSlides/notesSlide9.xml" ContentType="application/vnd.openxmlformats-officedocument.presentationml.notes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5.xml" ContentType="application/vnd.openxmlformats-officedocument.presentationml.slideLayout+xml"/>
  <Override PartName="/ppt/notesSlides/notesSlide12.xml" ContentType="application/vnd.openxmlformats-officedocument.presentationml.notesSlide+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Default Extension="xml" ContentType="application/xml"/>
  <Override PartName="/ppt/diagrams/drawing3.xml" ContentType="application/vnd.ms-office.drawingml.diagramDrawing+xml"/>
  <Override PartName="/ppt/notesSlides/notesSlide5.xml" ContentType="application/vnd.openxmlformats-officedocument.presentationml.notesSlide+xml"/>
  <Override PartName="/ppt/tableStyles.xml" ContentType="application/vnd.openxmlformats-officedocument.presentationml.tableStyles+xml"/>
  <Override PartName="/ppt/diagrams/data3.xml" ContentType="application/vnd.openxmlformats-officedocument.drawingml.diagramData+xml"/>
  <Override PartName="/ppt/slides/slide15.xml" ContentType="application/vnd.openxmlformats-officedocument.presentationml.slide+xml"/>
  <Override PartName="/ppt/notesSlides/notesSlide1.xml" ContentType="application/vnd.openxmlformats-officedocument.presentationml.notesSlide+xml"/>
  <Override PartName="/ppt/slideLayouts/slideLayout12.xml" ContentType="application/vnd.openxmlformats-officedocument.presentationml.slideLayout+xml"/>
  <Override PartName="/ppt/slides/slide6.xml" ContentType="application/vnd.openxmlformats-officedocument.presentationml.slide+xml"/>
  <Override PartName="/ppt/diagrams/colors2.xml" ContentType="application/vnd.openxmlformats-officedocument.drawingml.diagramColors+xml"/>
  <Override PartName="/ppt/charts/chart1.xml" ContentType="application/vnd.openxmlformats-officedocument.drawingml.chart+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xml" ContentType="application/vnd.openxmlformats-officedocument.presentationml.slide+xml"/>
  <Default Extension="png" ContentType="image/png"/>
  <Override PartName="/ppt/diagrams/quickStyle1.xml" ContentType="application/vnd.openxmlformats-officedocument.drawingml.diagramStyle+xml"/>
  <Override PartName="/ppt/slideLayouts/slideLayout2.xml" ContentType="application/vnd.openxmlformats-officedocument.presentationml.slideLayout+xml"/>
  <Override PartName="/ppt/diagrams/layout1.xml" ContentType="application/vnd.openxmlformats-officedocument.drawingml.diagramLayout+xml"/>
  <Override PartName="/ppt/notesSlides/notesSlide6.xml" ContentType="application/vnd.openxmlformats-officedocument.presentationml.notesSlide+xml"/>
  <Default Extension="gif" ContentType="image/gif"/>
  <Override PartName="/ppt/notesSlides/notesSlide2.xml" ContentType="application/vnd.openxmlformats-officedocument.presentationml.notesSlide+xml"/>
  <Override PartName="/ppt/slides/slide7.xml" ContentType="application/vnd.openxmlformats-officedocument.presentationml.slide+xml"/>
  <Override PartName="/ppt/diagrams/colors3.xml" ContentType="application/vnd.openxmlformats-officedocument.drawingml.diagramColors+xml"/>
  <Override PartName="/ppt/presentation.xml" ContentType="application/vnd.openxmlformats-officedocument.presentationml.presentation.main+xml"/>
  <Override PartName="/ppt/charts/chart2.xml" ContentType="application/vnd.openxmlformats-officedocument.drawingml.chart+xml"/>
  <Override PartName="/ppt/slides/slide12.xml" ContentType="application/vnd.openxmlformats-officedocument.presentationml.slide+xml"/>
  <Override PartName="/ppt/slideLayouts/slideLayout7.xml" ContentType="application/vnd.openxmlformats-officedocument.presentationml.slideLayout+xml"/>
  <Default Extension="vml" ContentType="application/vnd.openxmlformats-officedocument.vmlDrawing"/>
  <Override PartName="/ppt/slides/slide3.xml" ContentType="application/vnd.openxmlformats-officedocument.presentationml.slide+xml"/>
  <Override PartName="/ppt/notesSlides/notesSlide14.xml" ContentType="application/vnd.openxmlformats-officedocument.presentationml.notesSlide+xml"/>
  <Override PartName="/ppt/diagrams/layout2.xml" ContentType="application/vnd.openxmlformats-officedocument.drawingml.diagramLayout+xml"/>
  <Override PartName="/ppt/slideLayouts/slideLayout3.xml" ContentType="application/vnd.openxmlformats-officedocument.presentationml.slideLayout+xml"/>
  <Override PartName="/ppt/diagrams/quickStyle2.xml" ContentType="application/vnd.openxmlformats-officedocument.drawingml.diagramStyle+xml"/>
  <Override PartName="/ppt/notesSlides/notesSlide7.xml" ContentType="application/vnd.openxmlformats-officedocument.presentationml.notesSlide+xml"/>
  <Override PartName="/ppt/diagrams/drawing1.xml" ContentType="application/vnd.ms-office.drawingml.diagramDrawing+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Override PartName="/ppt/diagrams/data1.xml" ContentType="application/vnd.openxmlformats-officedocument.drawingml.diagramData+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8.xml" ContentType="application/vnd.openxmlformats-officedocument.presentationml.notesSlide+xml"/>
  <Default Extension="wmf" ContentType="image/x-wmf"/>
  <Override PartName="/ppt/notesSlides/notesSlide15.xml" ContentType="application/vnd.openxmlformats-officedocument.presentationml.notesSlide+xml"/>
  <Override PartName="/ppt/diagrams/layout3.xml" ContentType="application/vnd.openxmlformats-officedocument.drawingml.diagramLayout+xml"/>
  <Override PartName="/ppt/slideLayouts/slideLayout4.xml" ContentType="application/vnd.openxmlformats-officedocument.presentationml.slideLayout+xml"/>
  <Override PartName="/ppt/diagrams/quickStyle3.xml" ContentType="application/vnd.openxmlformats-officedocument.drawingml.diagramStyle+xml"/>
  <Override PartName="/ppt/notesSlides/notesSlide11.xml" ContentType="application/vnd.openxmlformats-officedocument.presentationml.notesSlide+xml"/>
  <Override PartName="/ppt/slideMasters/slideMaster1.xml" ContentType="application/vnd.openxmlformats-officedocument.presentationml.slideMaster+xml"/>
  <Override PartName="/ppt/theme/theme1.xml" ContentType="application/vnd.openxmlformats-officedocument.theme+xml"/>
  <Override PartName="/ppt/viewProps.xml" ContentType="application/vnd.openxmlformats-officedocument.presentationml.viewProps+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17"/>
  </p:notesMasterIdLst>
  <p:sldIdLst>
    <p:sldId id="256" r:id="rId2"/>
    <p:sldId id="269" r:id="rId3"/>
    <p:sldId id="277" r:id="rId4"/>
    <p:sldId id="275" r:id="rId5"/>
    <p:sldId id="276" r:id="rId6"/>
    <p:sldId id="287" r:id="rId7"/>
    <p:sldId id="282" r:id="rId8"/>
    <p:sldId id="291" r:id="rId9"/>
    <p:sldId id="261" r:id="rId10"/>
    <p:sldId id="283" r:id="rId11"/>
    <p:sldId id="288" r:id="rId12"/>
    <p:sldId id="289" r:id="rId13"/>
    <p:sldId id="290" r:id="rId14"/>
    <p:sldId id="292" r:id="rId15"/>
    <p:sldId id="268"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77202" autoAdjust="0"/>
  </p:normalViewPr>
  <p:slideViewPr>
    <p:cSldViewPr snapToGrid="0" snapToObjects="1">
      <p:cViewPr>
        <p:scale>
          <a:sx n="75" d="100"/>
          <a:sy n="75" d="100"/>
        </p:scale>
        <p:origin x="-1304" y="-20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quinnshollenberger:Downloads:GR10%20ALL%20Inorg-1.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quinnshollenberger:Downloads:Uranium%20isotope%20reduction%20111018'.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2"/>
  <c:chart>
    <c:plotArea>
      <c:layout>
        <c:manualLayout>
          <c:layoutTarget val="inner"/>
          <c:xMode val="edge"/>
          <c:yMode val="edge"/>
          <c:x val="0.191670675420761"/>
          <c:y val="0.0794675852952795"/>
          <c:w val="0.754385561017188"/>
          <c:h val="0.841922523258062"/>
        </c:manualLayout>
      </c:layout>
      <c:scatterChart>
        <c:scatterStyle val="lineMarker"/>
        <c:ser>
          <c:idx val="0"/>
          <c:order val="0"/>
          <c:spPr>
            <a:ln w="28575">
              <a:noFill/>
            </a:ln>
          </c:spPr>
          <c:marker>
            <c:symbol val="square"/>
            <c:size val="8"/>
            <c:spPr>
              <a:solidFill>
                <a:srgbClr val="000080"/>
              </a:solidFill>
              <a:ln>
                <a:solidFill>
                  <a:srgbClr val="000080"/>
                </a:solidFill>
                <a:prstDash val="solid"/>
              </a:ln>
            </c:spPr>
          </c:marker>
          <c:xVal>
            <c:numRef>
              <c:f>Data!$V$3:$V$111</c:f>
              <c:numCache>
                <c:formatCode>0.00</c:formatCode>
                <c:ptCount val="109"/>
                <c:pt idx="0">
                  <c:v>0.700697211155378</c:v>
                </c:pt>
                <c:pt idx="1">
                  <c:v>0.759339583041836</c:v>
                </c:pt>
                <c:pt idx="2">
                  <c:v>0.734172077922078</c:v>
                </c:pt>
                <c:pt idx="3">
                  <c:v>1.865533115533115</c:v>
                </c:pt>
                <c:pt idx="4">
                  <c:v>1.998931840365384</c:v>
                </c:pt>
                <c:pt idx="5">
                  <c:v>0.317142857142857</c:v>
                </c:pt>
                <c:pt idx="6">
                  <c:v>0.336993191437159</c:v>
                </c:pt>
                <c:pt idx="7">
                  <c:v>0.950119127037072</c:v>
                </c:pt>
                <c:pt idx="8">
                  <c:v>0.826522744795682</c:v>
                </c:pt>
                <c:pt idx="9">
                  <c:v>2.129144598418341</c:v>
                </c:pt>
                <c:pt idx="10">
                  <c:v>0.891456582633053</c:v>
                </c:pt>
                <c:pt idx="11">
                  <c:v>0.764664745867017</c:v>
                </c:pt>
                <c:pt idx="12">
                  <c:v>0.575749484160699</c:v>
                </c:pt>
                <c:pt idx="13">
                  <c:v>0.686999191615493</c:v>
                </c:pt>
                <c:pt idx="14">
                  <c:v>0.305724087813287</c:v>
                </c:pt>
                <c:pt idx="15">
                  <c:v>2.290096406660824</c:v>
                </c:pt>
                <c:pt idx="16">
                  <c:v>2.911495016611296</c:v>
                </c:pt>
                <c:pt idx="17">
                  <c:v>0.848930429001603</c:v>
                </c:pt>
                <c:pt idx="18">
                  <c:v>2.091353657267714</c:v>
                </c:pt>
                <c:pt idx="19">
                  <c:v>2.151233131689158</c:v>
                </c:pt>
                <c:pt idx="20">
                  <c:v>0.880934989043097</c:v>
                </c:pt>
                <c:pt idx="21">
                  <c:v>0.621547976241504</c:v>
                </c:pt>
                <c:pt idx="22">
                  <c:v>2.149469387755102</c:v>
                </c:pt>
                <c:pt idx="23">
                  <c:v>2.781793018606796</c:v>
                </c:pt>
                <c:pt idx="24">
                  <c:v>0.640253948726961</c:v>
                </c:pt>
                <c:pt idx="25">
                  <c:v>0.978310989667834</c:v>
                </c:pt>
                <c:pt idx="26">
                  <c:v>0.836740581980051</c:v>
                </c:pt>
                <c:pt idx="27">
                  <c:v>1.049151805132666</c:v>
                </c:pt>
                <c:pt idx="28">
                  <c:v>0.860224257468116</c:v>
                </c:pt>
                <c:pt idx="29">
                  <c:v>2.2307453770952</c:v>
                </c:pt>
                <c:pt idx="30">
                  <c:v>2.750843644544431</c:v>
                </c:pt>
                <c:pt idx="31">
                  <c:v>0.989261744966443</c:v>
                </c:pt>
                <c:pt idx="32">
                  <c:v>1.46026745531696</c:v>
                </c:pt>
                <c:pt idx="33">
                  <c:v>1.019622733209805</c:v>
                </c:pt>
                <c:pt idx="34">
                  <c:v>0.857724759965086</c:v>
                </c:pt>
                <c:pt idx="35">
                  <c:v>0.996282527881041</c:v>
                </c:pt>
                <c:pt idx="36">
                  <c:v>2.21074268404824</c:v>
                </c:pt>
                <c:pt idx="37">
                  <c:v>0.74706947488802</c:v>
                </c:pt>
                <c:pt idx="38">
                  <c:v>0.755142293603832</c:v>
                </c:pt>
                <c:pt idx="39">
                  <c:v>0.916904597814315</c:v>
                </c:pt>
                <c:pt idx="40">
                  <c:v>0.877165960723912</c:v>
                </c:pt>
                <c:pt idx="41">
                  <c:v>2.346660801001675</c:v>
                </c:pt>
                <c:pt idx="42">
                  <c:v>2.066507112519382</c:v>
                </c:pt>
                <c:pt idx="43">
                  <c:v>0.973365617433414</c:v>
                </c:pt>
                <c:pt idx="44">
                  <c:v>0.774387424872862</c:v>
                </c:pt>
                <c:pt idx="45">
                  <c:v>2.509648127128253</c:v>
                </c:pt>
                <c:pt idx="46">
                  <c:v>2.940941739824421</c:v>
                </c:pt>
                <c:pt idx="47">
                  <c:v>0.966909620991254</c:v>
                </c:pt>
                <c:pt idx="48">
                  <c:v>2.57022977022977</c:v>
                </c:pt>
                <c:pt idx="49">
                  <c:v>4.211726746773476</c:v>
                </c:pt>
                <c:pt idx="50">
                  <c:v>1.261933990389674</c:v>
                </c:pt>
                <c:pt idx="51">
                  <c:v>1.308746355685131</c:v>
                </c:pt>
                <c:pt idx="52">
                  <c:v>0.896662118190406</c:v>
                </c:pt>
                <c:pt idx="53">
                  <c:v>0.709737267340954</c:v>
                </c:pt>
                <c:pt idx="54">
                  <c:v>1.046379555134879</c:v>
                </c:pt>
                <c:pt idx="55">
                  <c:v>1.046355974219137</c:v>
                </c:pt>
                <c:pt idx="56">
                  <c:v>2.01545358027604</c:v>
                </c:pt>
                <c:pt idx="57">
                  <c:v>1.035671819262782</c:v>
                </c:pt>
                <c:pt idx="58">
                  <c:v>2.683299464526751</c:v>
                </c:pt>
                <c:pt idx="59">
                  <c:v>2.405585106382978</c:v>
                </c:pt>
                <c:pt idx="60">
                  <c:v>2.231000261164795</c:v>
                </c:pt>
                <c:pt idx="61">
                  <c:v>2.091173509341089</c:v>
                </c:pt>
                <c:pt idx="62">
                  <c:v>1.937918871252204</c:v>
                </c:pt>
                <c:pt idx="63">
                  <c:v>2.73555655700766</c:v>
                </c:pt>
                <c:pt idx="64">
                  <c:v>4.3930061593483</c:v>
                </c:pt>
                <c:pt idx="65">
                  <c:v>1.996688741721854</c:v>
                </c:pt>
                <c:pt idx="66">
                  <c:v>2.010248178787505</c:v>
                </c:pt>
                <c:pt idx="67">
                  <c:v>2.104638581550382</c:v>
                </c:pt>
                <c:pt idx="68">
                  <c:v>1.839994842702423</c:v>
                </c:pt>
                <c:pt idx="69">
                  <c:v>1.995506322499739</c:v>
                </c:pt>
                <c:pt idx="70">
                  <c:v>2.257412398921832</c:v>
                </c:pt>
                <c:pt idx="71">
                  <c:v>1.91138966933218</c:v>
                </c:pt>
                <c:pt idx="72">
                  <c:v>2.429553524212436</c:v>
                </c:pt>
                <c:pt idx="73">
                  <c:v>1.787870619946091</c:v>
                </c:pt>
                <c:pt idx="74">
                  <c:v>1.826789023206565</c:v>
                </c:pt>
                <c:pt idx="75">
                  <c:v>2.078758949880668</c:v>
                </c:pt>
                <c:pt idx="76">
                  <c:v>2.274188431849423</c:v>
                </c:pt>
                <c:pt idx="77">
                  <c:v>2.344834404349975</c:v>
                </c:pt>
                <c:pt idx="78">
                  <c:v>2.371867167919798</c:v>
                </c:pt>
                <c:pt idx="79">
                  <c:v>2.327988707517463</c:v>
                </c:pt>
                <c:pt idx="80">
                  <c:v>2.376201524693402</c:v>
                </c:pt>
                <c:pt idx="81">
                  <c:v>2.355775491600466</c:v>
                </c:pt>
                <c:pt idx="82">
                  <c:v>2.319409185321946</c:v>
                </c:pt>
                <c:pt idx="83">
                  <c:v>3.945869404305987</c:v>
                </c:pt>
                <c:pt idx="84">
                  <c:v>2.736668385765856</c:v>
                </c:pt>
                <c:pt idx="85">
                  <c:v>4.4093763821318</c:v>
                </c:pt>
                <c:pt idx="86">
                  <c:v>2.39084464736273</c:v>
                </c:pt>
                <c:pt idx="87">
                  <c:v>2.357431263218612</c:v>
                </c:pt>
                <c:pt idx="88">
                  <c:v>2.812426614481406</c:v>
                </c:pt>
                <c:pt idx="89">
                  <c:v>2.199055489964576</c:v>
                </c:pt>
                <c:pt idx="90">
                  <c:v>2.333669863705198</c:v>
                </c:pt>
                <c:pt idx="91">
                  <c:v>2.313788819875777</c:v>
                </c:pt>
                <c:pt idx="92">
                  <c:v>3.624436499300482</c:v>
                </c:pt>
                <c:pt idx="93">
                  <c:v>7.20244316253818</c:v>
                </c:pt>
                <c:pt idx="94">
                  <c:v>2.896111338518215</c:v>
                </c:pt>
                <c:pt idx="95">
                  <c:v>3.168772270813087</c:v>
                </c:pt>
                <c:pt idx="96">
                  <c:v>2.848538529672276</c:v>
                </c:pt>
                <c:pt idx="97">
                  <c:v>2.200837742504408</c:v>
                </c:pt>
                <c:pt idx="98">
                  <c:v>2.189968957331548</c:v>
                </c:pt>
                <c:pt idx="99">
                  <c:v>2.51502174640348</c:v>
                </c:pt>
                <c:pt idx="100">
                  <c:v>2.409426825720104</c:v>
                </c:pt>
                <c:pt idx="101">
                  <c:v>1.177437641723356</c:v>
                </c:pt>
                <c:pt idx="102">
                  <c:v>2.03911184840171</c:v>
                </c:pt>
                <c:pt idx="103">
                  <c:v>1.347941359950093</c:v>
                </c:pt>
                <c:pt idx="104">
                  <c:v>1.099696048632219</c:v>
                </c:pt>
                <c:pt idx="105">
                  <c:v>0.900840336134454</c:v>
                </c:pt>
                <c:pt idx="106">
                  <c:v>0.735443843461661</c:v>
                </c:pt>
                <c:pt idx="107">
                  <c:v>1.33008952899961</c:v>
                </c:pt>
                <c:pt idx="108">
                  <c:v>0.87012987012987</c:v>
                </c:pt>
              </c:numCache>
            </c:numRef>
          </c:xVal>
          <c:yVal>
            <c:numRef>
              <c:f>Data!$B$3:$B$111</c:f>
              <c:numCache>
                <c:formatCode>0.00</c:formatCode>
                <c:ptCount val="109"/>
                <c:pt idx="0">
                  <c:v>28.36</c:v>
                </c:pt>
                <c:pt idx="1">
                  <c:v>31.875</c:v>
                </c:pt>
                <c:pt idx="2">
                  <c:v>41.615</c:v>
                </c:pt>
                <c:pt idx="3">
                  <c:v>43.7</c:v>
                </c:pt>
                <c:pt idx="4">
                  <c:v>45.0</c:v>
                </c:pt>
                <c:pt idx="5">
                  <c:v>45.585</c:v>
                </c:pt>
                <c:pt idx="6">
                  <c:v>46.78</c:v>
                </c:pt>
                <c:pt idx="7">
                  <c:v>48.975</c:v>
                </c:pt>
                <c:pt idx="8">
                  <c:v>51.61</c:v>
                </c:pt>
                <c:pt idx="9">
                  <c:v>51.775</c:v>
                </c:pt>
                <c:pt idx="10">
                  <c:v>53.355</c:v>
                </c:pt>
                <c:pt idx="11">
                  <c:v>53.61</c:v>
                </c:pt>
                <c:pt idx="12">
                  <c:v>65.86</c:v>
                </c:pt>
                <c:pt idx="13">
                  <c:v>68.585</c:v>
                </c:pt>
                <c:pt idx="14">
                  <c:v>74.985</c:v>
                </c:pt>
                <c:pt idx="15">
                  <c:v>78.245</c:v>
                </c:pt>
                <c:pt idx="16">
                  <c:v>78.755</c:v>
                </c:pt>
                <c:pt idx="17">
                  <c:v>79.705</c:v>
                </c:pt>
                <c:pt idx="18">
                  <c:v>80.25</c:v>
                </c:pt>
                <c:pt idx="19">
                  <c:v>86.255</c:v>
                </c:pt>
                <c:pt idx="20">
                  <c:v>89.3</c:v>
                </c:pt>
                <c:pt idx="21">
                  <c:v>92.835</c:v>
                </c:pt>
                <c:pt idx="22">
                  <c:v>96.55</c:v>
                </c:pt>
                <c:pt idx="23">
                  <c:v>98.505</c:v>
                </c:pt>
                <c:pt idx="24">
                  <c:v>102.83</c:v>
                </c:pt>
                <c:pt idx="25">
                  <c:v>108.195</c:v>
                </c:pt>
                <c:pt idx="26">
                  <c:v>110.935</c:v>
                </c:pt>
                <c:pt idx="27">
                  <c:v>111.235</c:v>
                </c:pt>
                <c:pt idx="28">
                  <c:v>119.05</c:v>
                </c:pt>
                <c:pt idx="29">
                  <c:v>124.475</c:v>
                </c:pt>
                <c:pt idx="30">
                  <c:v>132.59</c:v>
                </c:pt>
                <c:pt idx="31">
                  <c:v>134.58</c:v>
                </c:pt>
                <c:pt idx="32">
                  <c:v>137.115</c:v>
                </c:pt>
                <c:pt idx="33">
                  <c:v>138.355</c:v>
                </c:pt>
                <c:pt idx="34">
                  <c:v>140.62</c:v>
                </c:pt>
                <c:pt idx="35">
                  <c:v>149.455</c:v>
                </c:pt>
                <c:pt idx="36">
                  <c:v>149.95</c:v>
                </c:pt>
                <c:pt idx="37">
                  <c:v>150.155</c:v>
                </c:pt>
                <c:pt idx="38">
                  <c:v>162.6</c:v>
                </c:pt>
                <c:pt idx="39">
                  <c:v>170.04</c:v>
                </c:pt>
                <c:pt idx="40">
                  <c:v>175.54</c:v>
                </c:pt>
                <c:pt idx="41">
                  <c:v>182.58</c:v>
                </c:pt>
                <c:pt idx="42">
                  <c:v>182.85</c:v>
                </c:pt>
                <c:pt idx="43">
                  <c:v>186.515</c:v>
                </c:pt>
                <c:pt idx="44">
                  <c:v>197.37</c:v>
                </c:pt>
                <c:pt idx="45">
                  <c:v>203.03</c:v>
                </c:pt>
                <c:pt idx="46">
                  <c:v>219.16</c:v>
                </c:pt>
                <c:pt idx="47">
                  <c:v>219.855</c:v>
                </c:pt>
                <c:pt idx="48">
                  <c:v>232.615</c:v>
                </c:pt>
                <c:pt idx="49">
                  <c:v>238.64</c:v>
                </c:pt>
                <c:pt idx="50">
                  <c:v>253.54</c:v>
                </c:pt>
                <c:pt idx="51">
                  <c:v>255.62</c:v>
                </c:pt>
                <c:pt idx="52">
                  <c:v>272.765</c:v>
                </c:pt>
                <c:pt idx="53">
                  <c:v>284.345</c:v>
                </c:pt>
                <c:pt idx="54">
                  <c:v>303.025</c:v>
                </c:pt>
                <c:pt idx="55">
                  <c:v>305.385</c:v>
                </c:pt>
                <c:pt idx="56">
                  <c:v>306.315</c:v>
                </c:pt>
                <c:pt idx="57">
                  <c:v>319.105</c:v>
                </c:pt>
                <c:pt idx="58">
                  <c:v>321.885</c:v>
                </c:pt>
                <c:pt idx="59">
                  <c:v>334.96</c:v>
                </c:pt>
                <c:pt idx="60">
                  <c:v>352.14</c:v>
                </c:pt>
                <c:pt idx="61">
                  <c:v>353.415</c:v>
                </c:pt>
                <c:pt idx="62">
                  <c:v>354.775</c:v>
                </c:pt>
                <c:pt idx="63">
                  <c:v>365.8</c:v>
                </c:pt>
                <c:pt idx="64">
                  <c:v>384.115</c:v>
                </c:pt>
                <c:pt idx="65">
                  <c:v>385.23</c:v>
                </c:pt>
                <c:pt idx="66">
                  <c:v>398.3</c:v>
                </c:pt>
                <c:pt idx="67">
                  <c:v>398.9</c:v>
                </c:pt>
                <c:pt idx="68">
                  <c:v>399.11</c:v>
                </c:pt>
                <c:pt idx="69">
                  <c:v>414.32</c:v>
                </c:pt>
                <c:pt idx="70">
                  <c:v>419.345</c:v>
                </c:pt>
                <c:pt idx="71">
                  <c:v>432.925</c:v>
                </c:pt>
                <c:pt idx="72">
                  <c:v>434.985</c:v>
                </c:pt>
                <c:pt idx="73">
                  <c:v>438.03</c:v>
                </c:pt>
                <c:pt idx="74">
                  <c:v>449.425</c:v>
                </c:pt>
                <c:pt idx="75">
                  <c:v>468.175</c:v>
                </c:pt>
                <c:pt idx="76">
                  <c:v>471.01</c:v>
                </c:pt>
                <c:pt idx="77">
                  <c:v>485.26</c:v>
                </c:pt>
                <c:pt idx="78">
                  <c:v>488.26</c:v>
                </c:pt>
                <c:pt idx="79">
                  <c:v>488.405</c:v>
                </c:pt>
                <c:pt idx="80">
                  <c:v>502.215</c:v>
                </c:pt>
                <c:pt idx="81">
                  <c:v>514.42</c:v>
                </c:pt>
                <c:pt idx="82">
                  <c:v>519.14</c:v>
                </c:pt>
                <c:pt idx="83">
                  <c:v>531.53</c:v>
                </c:pt>
                <c:pt idx="84">
                  <c:v>532.54</c:v>
                </c:pt>
                <c:pt idx="85">
                  <c:v>537.91</c:v>
                </c:pt>
                <c:pt idx="86">
                  <c:v>551.41</c:v>
                </c:pt>
                <c:pt idx="87">
                  <c:v>568.67</c:v>
                </c:pt>
                <c:pt idx="88">
                  <c:v>568.885</c:v>
                </c:pt>
                <c:pt idx="89">
                  <c:v>569.625</c:v>
                </c:pt>
                <c:pt idx="90">
                  <c:v>571.235</c:v>
                </c:pt>
                <c:pt idx="91">
                  <c:v>584.8449999999989</c:v>
                </c:pt>
                <c:pt idx="92">
                  <c:v>601.5650000000001</c:v>
                </c:pt>
                <c:pt idx="93">
                  <c:v>603.665</c:v>
                </c:pt>
                <c:pt idx="94">
                  <c:v>610.65</c:v>
                </c:pt>
                <c:pt idx="95">
                  <c:v>611.3099999999994</c:v>
                </c:pt>
                <c:pt idx="96">
                  <c:v>612.98</c:v>
                </c:pt>
                <c:pt idx="97">
                  <c:v>617.295</c:v>
                </c:pt>
                <c:pt idx="98">
                  <c:v>629.05</c:v>
                </c:pt>
                <c:pt idx="99">
                  <c:v>633.97</c:v>
                </c:pt>
                <c:pt idx="100">
                  <c:v>635.245</c:v>
                </c:pt>
                <c:pt idx="101">
                  <c:v>644.125</c:v>
                </c:pt>
                <c:pt idx="102">
                  <c:v>649.035</c:v>
                </c:pt>
                <c:pt idx="103">
                  <c:v>660.485</c:v>
                </c:pt>
                <c:pt idx="104">
                  <c:v>663.8199999999994</c:v>
                </c:pt>
                <c:pt idx="105">
                  <c:v>676.415</c:v>
                </c:pt>
                <c:pt idx="106">
                  <c:v>678.9499999999994</c:v>
                </c:pt>
                <c:pt idx="107">
                  <c:v>692.8499999999989</c:v>
                </c:pt>
                <c:pt idx="108">
                  <c:v>695.395</c:v>
                </c:pt>
              </c:numCache>
            </c:numRef>
          </c:yVal>
        </c:ser>
        <c:ser>
          <c:idx val="1"/>
          <c:order val="1"/>
          <c:spPr>
            <a:ln w="28575">
              <a:noFill/>
            </a:ln>
          </c:spPr>
          <c:marker>
            <c:symbol val="square"/>
            <c:size val="8"/>
            <c:spPr>
              <a:solidFill>
                <a:srgbClr val="FCF305"/>
              </a:solidFill>
              <a:ln>
                <a:solidFill>
                  <a:srgbClr val="FF00FF"/>
                </a:solidFill>
                <a:prstDash val="solid"/>
              </a:ln>
            </c:spPr>
          </c:marker>
          <c:xVal>
            <c:numRef>
              <c:f>(Data!$V$4,Data!$V$23,Data!$V$26,Data!$V$34,Data!$V$36,Data!$V$39,Data!$V$45)</c:f>
              <c:numCache>
                <c:formatCode>0.00</c:formatCode>
                <c:ptCount val="7"/>
                <c:pt idx="0">
                  <c:v>0.759339583041836</c:v>
                </c:pt>
                <c:pt idx="1">
                  <c:v>0.880934989043097</c:v>
                </c:pt>
                <c:pt idx="2">
                  <c:v>2.781793018606796</c:v>
                </c:pt>
                <c:pt idx="3">
                  <c:v>0.989261744966443</c:v>
                </c:pt>
                <c:pt idx="4">
                  <c:v>1.019622733209805</c:v>
                </c:pt>
                <c:pt idx="5">
                  <c:v>2.21074268404824</c:v>
                </c:pt>
                <c:pt idx="6">
                  <c:v>2.066507112519382</c:v>
                </c:pt>
              </c:numCache>
            </c:numRef>
          </c:xVal>
          <c:yVal>
            <c:numRef>
              <c:f>(Data!$B$4,Data!$B$23,Data!$B$26,Data!$B$34,Data!$B$36,Data!$B$39,Data!$B$45)</c:f>
              <c:numCache>
                <c:formatCode>0.00</c:formatCode>
                <c:ptCount val="7"/>
                <c:pt idx="0">
                  <c:v>31.875</c:v>
                </c:pt>
                <c:pt idx="1">
                  <c:v>89.3</c:v>
                </c:pt>
                <c:pt idx="2">
                  <c:v>98.505</c:v>
                </c:pt>
                <c:pt idx="3">
                  <c:v>134.58</c:v>
                </c:pt>
                <c:pt idx="4">
                  <c:v>138.355</c:v>
                </c:pt>
                <c:pt idx="5">
                  <c:v>149.95</c:v>
                </c:pt>
                <c:pt idx="6">
                  <c:v>182.85</c:v>
                </c:pt>
              </c:numCache>
            </c:numRef>
          </c:yVal>
        </c:ser>
        <c:ser>
          <c:idx val="2"/>
          <c:order val="2"/>
          <c:spPr>
            <a:ln w="28575">
              <a:noFill/>
            </a:ln>
          </c:spPr>
          <c:marker>
            <c:symbol val="triangle"/>
            <c:size val="8"/>
            <c:spPr>
              <a:solidFill>
                <a:srgbClr val="F20884"/>
              </a:solidFill>
              <a:ln>
                <a:solidFill>
                  <a:srgbClr val="F20884"/>
                </a:solidFill>
                <a:prstDash val="solid"/>
              </a:ln>
            </c:spPr>
          </c:marker>
          <c:xVal>
            <c:numRef>
              <c:f>'[GR10 ALL Inorg-1.xls]Data'!$V$12,'[GR10 ALL Inorg-1.xls]Data'!$V$21,'[GR10 ALL Inorg-1.xls]Data'!$V$51,'[GR10 ALL Inorg-1.xls]Data'!$V$54,'[GR10 ALL Inorg-1.xls]Data'!$V$57:$V$58,'[GR10 ALL Inorg-1.xls]Data'!$V$63,'[GR10 ALL Inorg-1.xls]Data'!$V$67,'[GR10 ALL Inorg-1.xls]Data'!$V$70,'[GR10 ALL Inorg-1.xls]Data'!$V$75,'[GR10 ALL Inorg-1.xls]Data'!$V$82,'[GR10 ALL Inorg-1.xls]Data'!$V$86,'[GR10 ALL Inorg-1.xls]Data'!$V$91,'[GR10 ALL Inorg-1.xls]Data'!$V$95,'[GR10 ALL Inorg-1.xls]Data'!$V$98,'[GR10 ALL Inorg-1.xls]Data'!$V$104,'[GR10 ALL Inorg-1.xls]Data'!$V$110</c:f>
              <c:numCache>
                <c:formatCode>0.00</c:formatCode>
                <c:ptCount val="17"/>
                <c:pt idx="0">
                  <c:v>2.129144598418341</c:v>
                </c:pt>
                <c:pt idx="1">
                  <c:v>2.091353657267714</c:v>
                </c:pt>
                <c:pt idx="2">
                  <c:v>2.57022977022977</c:v>
                </c:pt>
                <c:pt idx="3">
                  <c:v>1.308746355685131</c:v>
                </c:pt>
                <c:pt idx="4">
                  <c:v>1.046379555134879</c:v>
                </c:pt>
                <c:pt idx="5">
                  <c:v>1.046355974219137</c:v>
                </c:pt>
                <c:pt idx="6">
                  <c:v>2.231000261164795</c:v>
                </c:pt>
                <c:pt idx="7">
                  <c:v>4.3930061593483</c:v>
                </c:pt>
                <c:pt idx="8">
                  <c:v>2.104638581550382</c:v>
                </c:pt>
                <c:pt idx="9">
                  <c:v>2.429553524212436</c:v>
                </c:pt>
                <c:pt idx="10">
                  <c:v>2.327988707517463</c:v>
                </c:pt>
                <c:pt idx="11">
                  <c:v>3.945869404305987</c:v>
                </c:pt>
                <c:pt idx="12">
                  <c:v>2.812426614481406</c:v>
                </c:pt>
                <c:pt idx="13">
                  <c:v>3.624436499300482</c:v>
                </c:pt>
                <c:pt idx="14">
                  <c:v>3.168772270813087</c:v>
                </c:pt>
                <c:pt idx="15">
                  <c:v>1.177437641723356</c:v>
                </c:pt>
                <c:pt idx="16">
                  <c:v>1.33008952899961</c:v>
                </c:pt>
              </c:numCache>
            </c:numRef>
          </c:xVal>
          <c:yVal>
            <c:numRef>
              <c:f>'[GR10 ALL Inorg-1.xls]Data'!$B$12,'[GR10 ALL Inorg-1.xls]Data'!$B$21,'[GR10 ALL Inorg-1.xls]Data'!$B$51,'[GR10 ALL Inorg-1.xls]Data'!$B$54,'[GR10 ALL Inorg-1.xls]Data'!$B$57:$B$58,'[GR10 ALL Inorg-1.xls]Data'!$B$63,'[GR10 ALL Inorg-1.xls]Data'!$B$67,'[GR10 ALL Inorg-1.xls]Data'!$B$70,'[GR10 ALL Inorg-1.xls]Data'!$B$75,'[GR10 ALL Inorg-1.xls]Data'!$B$82,'[GR10 ALL Inorg-1.xls]Data'!$B$86,'[GR10 ALL Inorg-1.xls]Data'!$B$91,'[GR10 ALL Inorg-1.xls]Data'!$B$95,'[GR10 ALL Inorg-1.xls]Data'!$B$98,'[GR10 ALL Inorg-1.xls]Data'!$B$104,'[GR10 ALL Inorg-1.xls]Data'!$B$110</c:f>
              <c:numCache>
                <c:formatCode>0.00</c:formatCode>
                <c:ptCount val="17"/>
                <c:pt idx="0">
                  <c:v>51.775</c:v>
                </c:pt>
                <c:pt idx="1">
                  <c:v>80.25</c:v>
                </c:pt>
                <c:pt idx="2">
                  <c:v>232.615</c:v>
                </c:pt>
                <c:pt idx="3">
                  <c:v>255.62</c:v>
                </c:pt>
                <c:pt idx="4">
                  <c:v>303.025</c:v>
                </c:pt>
                <c:pt idx="5">
                  <c:v>305.385</c:v>
                </c:pt>
                <c:pt idx="6">
                  <c:v>352.14</c:v>
                </c:pt>
                <c:pt idx="7">
                  <c:v>384.115</c:v>
                </c:pt>
                <c:pt idx="8">
                  <c:v>398.9</c:v>
                </c:pt>
                <c:pt idx="9">
                  <c:v>434.985</c:v>
                </c:pt>
                <c:pt idx="10">
                  <c:v>488.405</c:v>
                </c:pt>
                <c:pt idx="11">
                  <c:v>531.53</c:v>
                </c:pt>
                <c:pt idx="12">
                  <c:v>568.885</c:v>
                </c:pt>
                <c:pt idx="13">
                  <c:v>601.5650000000001</c:v>
                </c:pt>
                <c:pt idx="14">
                  <c:v>611.3099999999994</c:v>
                </c:pt>
                <c:pt idx="15">
                  <c:v>644.125</c:v>
                </c:pt>
                <c:pt idx="16">
                  <c:v>692.8499999999983</c:v>
                </c:pt>
              </c:numCache>
            </c:numRef>
          </c:yVal>
        </c:ser>
        <c:axId val="686314024"/>
        <c:axId val="696387096"/>
      </c:scatterChart>
      <c:valAx>
        <c:axId val="686314024"/>
        <c:scaling>
          <c:orientation val="minMax"/>
        </c:scaling>
        <c:axPos val="t"/>
        <c:title>
          <c:tx>
            <c:rich>
              <a:bodyPr/>
              <a:lstStyle/>
              <a:p>
                <a:pPr>
                  <a:defRPr sz="1125" b="1" i="0" u="none" strike="noStrike" baseline="0">
                    <a:solidFill>
                      <a:srgbClr val="000000"/>
                    </a:solidFill>
                    <a:latin typeface="Arial"/>
                    <a:ea typeface="Arial"/>
                    <a:cs typeface="Arial"/>
                  </a:defRPr>
                </a:pPr>
                <a:r>
                  <a:rPr lang="en-US" dirty="0"/>
                  <a:t>238U EF</a:t>
                </a:r>
              </a:p>
            </c:rich>
          </c:tx>
          <c:layout>
            <c:manualLayout>
              <c:xMode val="edge"/>
              <c:yMode val="edge"/>
              <c:x val="0.462380666878212"/>
              <c:y val="0.00244824504945855"/>
            </c:manualLayout>
          </c:layout>
          <c:spPr>
            <a:noFill/>
            <a:ln w="25400">
              <a:noFill/>
            </a:ln>
          </c:spPr>
        </c:title>
        <c:numFmt formatCode="0.0" sourceLinked="0"/>
        <c:tickLblPos val="nextTo"/>
        <c:spPr>
          <a:ln w="3175">
            <a:solidFill>
              <a:srgbClr val="000000"/>
            </a:solidFill>
            <a:prstDash val="solid"/>
          </a:ln>
        </c:spPr>
        <c:txPr>
          <a:bodyPr rot="0" vert="horz"/>
          <a:lstStyle/>
          <a:p>
            <a:pPr>
              <a:defRPr sz="925" b="0" i="0" u="none" strike="noStrike" baseline="0">
                <a:solidFill>
                  <a:srgbClr val="000000"/>
                </a:solidFill>
                <a:latin typeface="Arial"/>
                <a:ea typeface="Arial"/>
                <a:cs typeface="Arial"/>
              </a:defRPr>
            </a:pPr>
            <a:endParaRPr lang="en-US"/>
          </a:p>
        </c:txPr>
        <c:crossAx val="696387096"/>
        <c:crosses val="autoZero"/>
        <c:crossBetween val="midCat"/>
      </c:valAx>
      <c:valAx>
        <c:axId val="696387096"/>
        <c:scaling>
          <c:orientation val="maxMin"/>
          <c:max val="700.0"/>
        </c:scaling>
        <c:axPos val="l"/>
        <c:title>
          <c:tx>
            <c:rich>
              <a:bodyPr/>
              <a:lstStyle/>
              <a:p>
                <a:pPr>
                  <a:defRPr sz="1125" b="1" i="0" u="none" strike="noStrike" baseline="0">
                    <a:solidFill>
                      <a:srgbClr val="000000"/>
                    </a:solidFill>
                    <a:latin typeface="Arial"/>
                    <a:ea typeface="Arial"/>
                    <a:cs typeface="Arial"/>
                  </a:defRPr>
                </a:pPr>
                <a:r>
                  <a:rPr lang="en-US"/>
                  <a:t>Depth (m)</a:t>
                </a:r>
              </a:p>
            </c:rich>
          </c:tx>
          <c:layout>
            <c:manualLayout>
              <c:xMode val="edge"/>
              <c:yMode val="edge"/>
              <c:x val="0.0175438502562137"/>
              <c:y val="0.446254781426197"/>
            </c:manualLayout>
          </c:layout>
          <c:spPr>
            <a:noFill/>
            <a:ln w="25400">
              <a:noFill/>
            </a:ln>
          </c:spPr>
        </c:title>
        <c:numFmt formatCode="0" sourceLinked="0"/>
        <c:tickLblPos val="nextTo"/>
        <c:spPr>
          <a:ln w="3175">
            <a:solidFill>
              <a:srgbClr val="000000"/>
            </a:solidFill>
            <a:prstDash val="solid"/>
          </a:ln>
        </c:spPr>
        <c:txPr>
          <a:bodyPr rot="0" vert="horz"/>
          <a:lstStyle/>
          <a:p>
            <a:pPr>
              <a:defRPr sz="925" b="0" i="0" u="none" strike="noStrike" baseline="0">
                <a:solidFill>
                  <a:srgbClr val="000000"/>
                </a:solidFill>
                <a:latin typeface="Arial"/>
                <a:ea typeface="Arial"/>
                <a:cs typeface="Arial"/>
              </a:defRPr>
            </a:pPr>
            <a:endParaRPr lang="en-US"/>
          </a:p>
        </c:txPr>
        <c:crossAx val="686314024"/>
        <c:crosses val="autoZero"/>
        <c:crossBetween val="midCat"/>
      </c:valAx>
      <c:spPr>
        <a:noFill/>
        <a:ln w="12700">
          <a:solidFill>
            <a:srgbClr val="808080"/>
          </a:solidFill>
          <a:prstDash val="solid"/>
        </a:ln>
      </c:spPr>
    </c:plotArea>
    <c:plotVisOnly val="1"/>
    <c:dispBlanksAs val="gap"/>
  </c:chart>
  <c:spPr>
    <a:solidFill>
      <a:srgbClr val="FFFFFF"/>
    </a:solidFill>
    <a:ln w="3175">
      <a:solidFill>
        <a:srgbClr val="000000"/>
      </a:solidFill>
      <a:prstDash val="solid"/>
    </a:ln>
  </c:spPr>
  <c:txPr>
    <a:bodyPr/>
    <a:lstStyle/>
    <a:p>
      <a:pPr>
        <a:defRPr sz="475" b="0" i="0" u="none" strike="noStrike" baseline="0">
          <a:solidFill>
            <a:srgbClr val="000000"/>
          </a:solidFill>
          <a:latin typeface="Arial"/>
          <a:ea typeface="Arial"/>
          <a:cs typeface="Arial"/>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2"/>
  <c:chart>
    <c:title>
      <c:tx>
        <c:rich>
          <a:bodyPr/>
          <a:lstStyle/>
          <a:p>
            <a:pPr>
              <a:defRPr sz="1300" b="0" i="0" u="none" strike="noStrike" baseline="0">
                <a:solidFill>
                  <a:srgbClr val="000000"/>
                </a:solidFill>
                <a:latin typeface="Arial"/>
                <a:ea typeface="Arial"/>
                <a:cs typeface="Arial"/>
              </a:defRPr>
            </a:pPr>
            <a:r>
              <a:rPr lang="en-US"/>
              <a:t>Spike:Sample Ratio Test</a:t>
            </a:r>
          </a:p>
        </c:rich>
      </c:tx>
      <c:layout>
        <c:manualLayout>
          <c:xMode val="edge"/>
          <c:yMode val="edge"/>
          <c:x val="0.337838283675944"/>
          <c:y val="0.0214592274678112"/>
        </c:manualLayout>
      </c:layout>
      <c:spPr>
        <a:noFill/>
        <a:ln w="25400">
          <a:noFill/>
        </a:ln>
      </c:spPr>
    </c:title>
    <c:plotArea>
      <c:layout>
        <c:manualLayout>
          <c:layoutTarget val="inner"/>
          <c:xMode val="edge"/>
          <c:yMode val="edge"/>
          <c:x val="0.127027194662155"/>
          <c:y val="0.0987124463519313"/>
          <c:w val="0.845947062324565"/>
          <c:h val="0.742489270386266"/>
        </c:manualLayout>
      </c:layout>
      <c:scatterChart>
        <c:scatterStyle val="lineMarker"/>
        <c:ser>
          <c:idx val="0"/>
          <c:order val="0"/>
          <c:spPr>
            <a:ln w="28575">
              <a:noFill/>
            </a:ln>
          </c:spPr>
          <c:marker>
            <c:symbol val="diamond"/>
            <c:size val="5"/>
            <c:spPr>
              <a:solidFill>
                <a:srgbClr val="000080"/>
              </a:solidFill>
              <a:ln>
                <a:solidFill>
                  <a:srgbClr val="000080"/>
                </a:solidFill>
                <a:prstDash val="solid"/>
              </a:ln>
            </c:spPr>
          </c:marker>
          <c:errBars>
            <c:errDir val="y"/>
            <c:errBarType val="both"/>
            <c:errValType val="cust"/>
            <c:plus>
              <c:numRef>
                <c:f>'Steve Sorted'!$Q$5:$Q$15</c:f>
                <c:numCache>
                  <c:formatCode>General</c:formatCode>
                  <c:ptCount val="11"/>
                  <c:pt idx="0">
                    <c:v>0.356126984121367</c:v>
                  </c:pt>
                  <c:pt idx="2">
                    <c:v>0.0329727797763957</c:v>
                  </c:pt>
                  <c:pt idx="4">
                    <c:v>0.0786270581497569</c:v>
                  </c:pt>
                  <c:pt idx="7">
                    <c:v>0.0651627966266651</c:v>
                  </c:pt>
                  <c:pt idx="10">
                    <c:v>0.0937168257432333</c:v>
                  </c:pt>
                </c:numCache>
              </c:numRef>
            </c:plus>
            <c:minus>
              <c:numRef>
                <c:f>'Steve Sorted'!$Q$5:$Q$15</c:f>
                <c:numCache>
                  <c:formatCode>General</c:formatCode>
                  <c:ptCount val="11"/>
                  <c:pt idx="0">
                    <c:v>0.356126984121367</c:v>
                  </c:pt>
                  <c:pt idx="2">
                    <c:v>0.0329727797763957</c:v>
                  </c:pt>
                  <c:pt idx="4">
                    <c:v>0.0786270581497569</c:v>
                  </c:pt>
                  <c:pt idx="7">
                    <c:v>0.0651627966266651</c:v>
                  </c:pt>
                  <c:pt idx="10">
                    <c:v>0.0937168257432333</c:v>
                  </c:pt>
                </c:numCache>
              </c:numRef>
            </c:minus>
            <c:spPr>
              <a:ln w="12700">
                <a:solidFill>
                  <a:srgbClr val="000000"/>
                </a:solidFill>
                <a:prstDash val="solid"/>
              </a:ln>
            </c:spPr>
          </c:errBars>
          <c:xVal>
            <c:numRef>
              <c:f>'Steve Sorted'!$O$5:$O$15</c:f>
              <c:numCache>
                <c:formatCode>General</c:formatCode>
                <c:ptCount val="11"/>
                <c:pt idx="0" formatCode="0.00000">
                  <c:v>0.977947285980308</c:v>
                </c:pt>
                <c:pt idx="2" formatCode="0.00000">
                  <c:v>2.478016941625914</c:v>
                </c:pt>
                <c:pt idx="4" formatCode="0.00000">
                  <c:v>4.968043447352616</c:v>
                </c:pt>
                <c:pt idx="7" formatCode="0.00000">
                  <c:v>9.89315175485301</c:v>
                </c:pt>
                <c:pt idx="10" formatCode="0.00000">
                  <c:v>14.85269441617577</c:v>
                </c:pt>
              </c:numCache>
            </c:numRef>
          </c:xVal>
          <c:yVal>
            <c:numRef>
              <c:f>'Steve Sorted'!$P$5:$P$15</c:f>
              <c:numCache>
                <c:formatCode>General</c:formatCode>
                <c:ptCount val="11"/>
                <c:pt idx="0" formatCode="0.00">
                  <c:v>-1.50534190621901</c:v>
                </c:pt>
                <c:pt idx="2" formatCode="0.00">
                  <c:v>-1.503872171544823</c:v>
                </c:pt>
                <c:pt idx="4" formatCode="0.00">
                  <c:v>-1.746706285720101</c:v>
                </c:pt>
                <c:pt idx="7" formatCode="0.00">
                  <c:v>-1.704608955340248</c:v>
                </c:pt>
                <c:pt idx="10" formatCode="0.00">
                  <c:v>-1.700206435449131</c:v>
                </c:pt>
              </c:numCache>
            </c:numRef>
          </c:yVal>
        </c:ser>
        <c:ser>
          <c:idx val="1"/>
          <c:order val="1"/>
          <c:spPr>
            <a:ln w="28575">
              <a:noFill/>
            </a:ln>
          </c:spPr>
          <c:marker>
            <c:symbol val="square"/>
            <c:size val="8"/>
            <c:spPr>
              <a:noFill/>
              <a:ln w="9525">
                <a:noFill/>
              </a:ln>
            </c:spPr>
          </c:marker>
          <c:xVal>
            <c:numRef>
              <c:f>'Steve Sorted'!$O$7:$O$15</c:f>
              <c:numCache>
                <c:formatCode>General</c:formatCode>
                <c:ptCount val="9"/>
                <c:pt idx="0" formatCode="0.00000">
                  <c:v>2.478016941625914</c:v>
                </c:pt>
                <c:pt idx="2" formatCode="0.00000">
                  <c:v>4.968043447352616</c:v>
                </c:pt>
                <c:pt idx="5" formatCode="0.00000">
                  <c:v>9.89315175485301</c:v>
                </c:pt>
                <c:pt idx="8" formatCode="0.00000">
                  <c:v>14.85269441617577</c:v>
                </c:pt>
              </c:numCache>
            </c:numRef>
          </c:xVal>
          <c:yVal>
            <c:numRef>
              <c:f>'Steve Sorted'!$P$7:$P$15</c:f>
              <c:numCache>
                <c:formatCode>General</c:formatCode>
                <c:ptCount val="9"/>
                <c:pt idx="0" formatCode="0.00">
                  <c:v>-1.503872171544823</c:v>
                </c:pt>
                <c:pt idx="2" formatCode="0.00">
                  <c:v>-1.746706285720101</c:v>
                </c:pt>
                <c:pt idx="5" formatCode="0.00">
                  <c:v>-1.704608955340248</c:v>
                </c:pt>
                <c:pt idx="8" formatCode="0.00">
                  <c:v>-1.700206435449131</c:v>
                </c:pt>
              </c:numCache>
            </c:numRef>
          </c:yVal>
        </c:ser>
        <c:axId val="686322904"/>
        <c:axId val="686404296"/>
      </c:scatterChart>
      <c:valAx>
        <c:axId val="686322904"/>
        <c:scaling>
          <c:orientation val="minMax"/>
          <c:max val="20.0"/>
          <c:min val="0.0"/>
        </c:scaling>
        <c:axPos val="b"/>
        <c:title>
          <c:tx>
            <c:rich>
              <a:bodyPr/>
              <a:lstStyle/>
              <a:p>
                <a:pPr>
                  <a:defRPr sz="1150" b="0" i="0" u="none" strike="noStrike" baseline="30000">
                    <a:solidFill>
                      <a:srgbClr val="000000"/>
                    </a:solidFill>
                    <a:latin typeface="Arial"/>
                    <a:ea typeface="Arial"/>
                    <a:cs typeface="Arial"/>
                  </a:defRPr>
                </a:pPr>
                <a:r>
                  <a:rPr lang="en-US" sz="1150" b="0" i="0" strike="noStrike" baseline="30000">
                    <a:solidFill>
                      <a:srgbClr val="000000"/>
                    </a:solidFill>
                    <a:latin typeface="Arial"/>
                    <a:ea typeface="Arial"/>
                    <a:cs typeface="Arial"/>
                  </a:rPr>
                  <a:t>233</a:t>
                </a:r>
                <a:r>
                  <a:rPr lang="en-US" sz="1150" b="0" i="0" strike="noStrike">
                    <a:solidFill>
                      <a:srgbClr val="000000"/>
                    </a:solidFill>
                    <a:latin typeface="Arial"/>
                    <a:ea typeface="Arial"/>
                    <a:cs typeface="Arial"/>
                  </a:rPr>
                  <a:t>U:</a:t>
                </a:r>
                <a:r>
                  <a:rPr lang="en-US" sz="1150" b="0" i="0" strike="noStrike" baseline="30000">
                    <a:solidFill>
                      <a:srgbClr val="000000"/>
                    </a:solidFill>
                    <a:latin typeface="Arial"/>
                    <a:ea typeface="Arial"/>
                    <a:cs typeface="Arial"/>
                  </a:rPr>
                  <a:t>235</a:t>
                </a:r>
                <a:r>
                  <a:rPr lang="en-US" sz="1150" b="0" i="0" strike="noStrike">
                    <a:solidFill>
                      <a:srgbClr val="000000"/>
                    </a:solidFill>
                    <a:latin typeface="Arial"/>
                    <a:ea typeface="Arial"/>
                    <a:cs typeface="Arial"/>
                  </a:rPr>
                  <a:t>U</a:t>
                </a:r>
              </a:p>
            </c:rich>
          </c:tx>
          <c:layout>
            <c:manualLayout>
              <c:xMode val="edge"/>
              <c:yMode val="edge"/>
              <c:x val="0.48648712849336"/>
              <c:y val="0.896995708154506"/>
            </c:manualLayout>
          </c:layout>
          <c:spPr>
            <a:noFill/>
            <a:ln w="25400">
              <a:noFill/>
            </a:ln>
          </c:spPr>
        </c:title>
        <c:numFmt formatCode="General" sourceLinked="0"/>
        <c:tickLblPos val="nextTo"/>
        <c:spPr>
          <a:ln w="3175">
            <a:solidFill>
              <a:srgbClr val="000000"/>
            </a:solidFill>
            <a:prstDash val="solid"/>
          </a:ln>
        </c:spPr>
        <c:txPr>
          <a:bodyPr rot="0" vert="horz"/>
          <a:lstStyle/>
          <a:p>
            <a:pPr>
              <a:defRPr sz="850" b="0" i="0" u="none" strike="noStrike" baseline="0">
                <a:solidFill>
                  <a:srgbClr val="000000"/>
                </a:solidFill>
                <a:latin typeface="Arial"/>
                <a:ea typeface="Arial"/>
                <a:cs typeface="Arial"/>
              </a:defRPr>
            </a:pPr>
            <a:endParaRPr lang="en-US"/>
          </a:p>
        </c:txPr>
        <c:crossAx val="686404296"/>
        <c:crossesAt val="-2.25"/>
        <c:crossBetween val="midCat"/>
      </c:valAx>
      <c:valAx>
        <c:axId val="686404296"/>
        <c:scaling>
          <c:orientation val="minMax"/>
          <c:max val="-1.0"/>
          <c:min val="-2.25"/>
        </c:scaling>
        <c:axPos val="l"/>
        <c:title>
          <c:tx>
            <c:rich>
              <a:bodyPr/>
              <a:lstStyle/>
              <a:p>
                <a:pPr>
                  <a:defRPr sz="1150" b="0" i="0" u="none" strike="noStrike" baseline="0">
                    <a:solidFill>
                      <a:srgbClr val="000000"/>
                    </a:solidFill>
                    <a:latin typeface="Symbol"/>
                    <a:ea typeface="Symbol"/>
                    <a:cs typeface="Symbol"/>
                  </a:defRPr>
                </a:pPr>
                <a:r>
                  <a:rPr lang="en-US" sz="1150" b="0" i="0" strike="noStrike">
                    <a:solidFill>
                      <a:srgbClr val="000000"/>
                    </a:solidFill>
                    <a:latin typeface="Symbol"/>
                    <a:ea typeface="Symbol"/>
                    <a:cs typeface="Symbol"/>
                  </a:rPr>
                  <a:t>d</a:t>
                </a:r>
                <a:r>
                  <a:rPr lang="en-US" sz="1150" b="0" i="0" strike="noStrike" baseline="30000">
                    <a:solidFill>
                      <a:srgbClr val="000000"/>
                    </a:solidFill>
                    <a:latin typeface="Arial"/>
                    <a:ea typeface="Arial"/>
                    <a:cs typeface="Arial"/>
                  </a:rPr>
                  <a:t>238</a:t>
                </a:r>
                <a:r>
                  <a:rPr lang="en-US" sz="1150" b="0" i="0" strike="noStrike">
                    <a:solidFill>
                      <a:srgbClr val="000000"/>
                    </a:solidFill>
                    <a:latin typeface="Arial"/>
                    <a:ea typeface="Arial"/>
                    <a:cs typeface="Arial"/>
                  </a:rPr>
                  <a:t>U</a:t>
                </a:r>
              </a:p>
            </c:rich>
          </c:tx>
          <c:layout>
            <c:manualLayout>
              <c:xMode val="edge"/>
              <c:yMode val="edge"/>
              <c:x val="0.0108108250776302"/>
              <c:y val="0.429184549356223"/>
            </c:manualLayout>
          </c:layout>
          <c:spPr>
            <a:noFill/>
            <a:ln w="25400">
              <a:noFill/>
            </a:ln>
          </c:spPr>
        </c:title>
        <c:numFmt formatCode="0.00" sourceLinked="1"/>
        <c:tickLblPos val="nextTo"/>
        <c:spPr>
          <a:ln w="3175">
            <a:solidFill>
              <a:srgbClr val="000000"/>
            </a:solidFill>
            <a:prstDash val="solid"/>
          </a:ln>
        </c:spPr>
        <c:txPr>
          <a:bodyPr rot="0" vert="horz"/>
          <a:lstStyle/>
          <a:p>
            <a:pPr>
              <a:defRPr sz="850" b="0" i="0" u="none" strike="noStrike" baseline="0">
                <a:solidFill>
                  <a:srgbClr val="000000"/>
                </a:solidFill>
                <a:latin typeface="Arial"/>
                <a:ea typeface="Arial"/>
                <a:cs typeface="Arial"/>
              </a:defRPr>
            </a:pPr>
            <a:endParaRPr lang="en-US"/>
          </a:p>
        </c:txPr>
        <c:crossAx val="686322904"/>
        <c:crosses val="autoZero"/>
        <c:crossBetween val="midCat"/>
      </c:valAx>
      <c:spPr>
        <a:noFill/>
        <a:ln w="12700">
          <a:solidFill>
            <a:srgbClr val="808080"/>
          </a:solidFill>
          <a:prstDash val="solid"/>
        </a:ln>
      </c:spPr>
    </c:plotArea>
    <c:plotVisOnly val="1"/>
    <c:dispBlanksAs val="gap"/>
  </c:chart>
  <c:spPr>
    <a:solidFill>
      <a:srgbClr val="FFFFFF"/>
    </a:solidFill>
    <a:ln w="3175">
      <a:solidFill>
        <a:srgbClr val="000000"/>
      </a:solidFill>
      <a:prstDash val="solid"/>
    </a:ln>
  </c:spPr>
  <c:txPr>
    <a:bodyPr/>
    <a:lstStyle/>
    <a:p>
      <a:pPr>
        <a:defRPr sz="800" b="0" i="0" u="none" strike="noStrike" baseline="0">
          <a:solidFill>
            <a:srgbClr val="000000"/>
          </a:solidFill>
          <a:latin typeface="Arial"/>
          <a:ea typeface="Arial"/>
          <a:cs typeface="Arial"/>
        </a:defRPr>
      </a:pPr>
      <a:endParaRPr lang="en-US"/>
    </a:p>
  </c:txPr>
  <c:externalData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521BC3-11E4-5847-93B3-E0505BC2DC3B}" type="doc">
      <dgm:prSet loTypeId="urn:microsoft.com/office/officeart/2005/8/layout/process1" loCatId="process" qsTypeId="urn:microsoft.com/office/officeart/2005/8/quickstyle/simple4" qsCatId="simple" csTypeId="urn:microsoft.com/office/officeart/2005/8/colors/accent1_2" csCatId="accent1" phldr="1"/>
      <dgm:spPr/>
    </dgm:pt>
    <dgm:pt modelId="{3EE811DD-BD46-9141-981A-036F47CEE58E}">
      <dgm:prSet phldrT="[Text]"/>
      <dgm:spPr/>
      <dgm:t>
        <a:bodyPr/>
        <a:lstStyle/>
        <a:p>
          <a:r>
            <a:rPr lang="en-US" dirty="0" err="1" smtClean="0"/>
            <a:t>Archean</a:t>
          </a:r>
          <a:endParaRPr lang="en-US" dirty="0" smtClean="0"/>
        </a:p>
        <a:p>
          <a:r>
            <a:rPr lang="en-US" dirty="0" smtClean="0"/>
            <a:t>3.8-2.5 </a:t>
          </a:r>
          <a:r>
            <a:rPr lang="en-US" dirty="0" err="1" smtClean="0"/>
            <a:t>Ga</a:t>
          </a:r>
          <a:endParaRPr lang="en-US" dirty="0"/>
        </a:p>
      </dgm:t>
    </dgm:pt>
    <dgm:pt modelId="{570D6E46-BFD2-6A43-B0F1-EE982652B692}" type="parTrans" cxnId="{6272270D-0724-2E44-8FA2-B87E807EB408}">
      <dgm:prSet/>
      <dgm:spPr/>
      <dgm:t>
        <a:bodyPr/>
        <a:lstStyle/>
        <a:p>
          <a:endParaRPr lang="en-US"/>
        </a:p>
      </dgm:t>
    </dgm:pt>
    <dgm:pt modelId="{C49A832C-14CE-FA43-B412-3C71F21EF4E3}" type="sibTrans" cxnId="{6272270D-0724-2E44-8FA2-B87E807EB408}">
      <dgm:prSet/>
      <dgm:spPr/>
      <dgm:t>
        <a:bodyPr/>
        <a:lstStyle/>
        <a:p>
          <a:endParaRPr lang="en-US"/>
        </a:p>
      </dgm:t>
    </dgm:pt>
    <dgm:pt modelId="{DCC67F3B-8B51-CC4F-9DBD-25DA002BD37C}">
      <dgm:prSet phldrT="[Text]"/>
      <dgm:spPr/>
      <dgm:t>
        <a:bodyPr/>
        <a:lstStyle/>
        <a:p>
          <a:r>
            <a:rPr lang="en-US" dirty="0" err="1" smtClean="0"/>
            <a:t>Proterozoic</a:t>
          </a:r>
          <a:endParaRPr lang="en-US" dirty="0" smtClean="0"/>
        </a:p>
        <a:p>
          <a:r>
            <a:rPr lang="en-US" dirty="0" smtClean="0"/>
            <a:t>2.5 </a:t>
          </a:r>
          <a:r>
            <a:rPr lang="en-US" dirty="0" err="1" smtClean="0"/>
            <a:t>Ga</a:t>
          </a:r>
          <a:r>
            <a:rPr lang="en-US" dirty="0" smtClean="0"/>
            <a:t> to 542 Ma</a:t>
          </a:r>
          <a:endParaRPr lang="en-US" dirty="0"/>
        </a:p>
      </dgm:t>
    </dgm:pt>
    <dgm:pt modelId="{4D99DE7D-8E51-2749-80A9-A5E99A4C28B5}" type="parTrans" cxnId="{0DD296D6-08BD-3445-857E-CEE85D6756B3}">
      <dgm:prSet/>
      <dgm:spPr/>
      <dgm:t>
        <a:bodyPr/>
        <a:lstStyle/>
        <a:p>
          <a:endParaRPr lang="en-US"/>
        </a:p>
      </dgm:t>
    </dgm:pt>
    <dgm:pt modelId="{3A0D8666-4CC4-2E4C-BA92-503085CDC0F0}" type="sibTrans" cxnId="{0DD296D6-08BD-3445-857E-CEE85D6756B3}">
      <dgm:prSet/>
      <dgm:spPr/>
      <dgm:t>
        <a:bodyPr/>
        <a:lstStyle/>
        <a:p>
          <a:endParaRPr lang="en-US"/>
        </a:p>
      </dgm:t>
    </dgm:pt>
    <dgm:pt modelId="{740C4071-6AE4-E94C-990C-69A4B09774D1}">
      <dgm:prSet phldrT="[Text]"/>
      <dgm:spPr/>
      <dgm:t>
        <a:bodyPr/>
        <a:lstStyle/>
        <a:p>
          <a:r>
            <a:rPr lang="en-US" dirty="0" err="1" smtClean="0"/>
            <a:t>Phanerozoic</a:t>
          </a:r>
          <a:endParaRPr lang="en-US" dirty="0" smtClean="0"/>
        </a:p>
        <a:p>
          <a:r>
            <a:rPr lang="en-US" dirty="0" smtClean="0"/>
            <a:t>542  Ma to now</a:t>
          </a:r>
          <a:endParaRPr lang="en-US" dirty="0"/>
        </a:p>
      </dgm:t>
    </dgm:pt>
    <dgm:pt modelId="{4920E441-9EE5-B142-B20A-4F42595771D8}" type="parTrans" cxnId="{48D1D445-D019-8444-A961-8AA8E82F01CD}">
      <dgm:prSet/>
      <dgm:spPr/>
      <dgm:t>
        <a:bodyPr/>
        <a:lstStyle/>
        <a:p>
          <a:endParaRPr lang="en-US"/>
        </a:p>
      </dgm:t>
    </dgm:pt>
    <dgm:pt modelId="{35FCCD94-ED28-5A43-9D58-1A35E016B572}" type="sibTrans" cxnId="{48D1D445-D019-8444-A961-8AA8E82F01CD}">
      <dgm:prSet/>
      <dgm:spPr/>
      <dgm:t>
        <a:bodyPr/>
        <a:lstStyle/>
        <a:p>
          <a:endParaRPr lang="en-US"/>
        </a:p>
      </dgm:t>
    </dgm:pt>
    <dgm:pt modelId="{99F7F4E7-422B-354F-BE3D-1DE32F7BDF37}" type="pres">
      <dgm:prSet presAssocID="{69521BC3-11E4-5847-93B3-E0505BC2DC3B}" presName="Name0" presStyleCnt="0">
        <dgm:presLayoutVars>
          <dgm:dir/>
          <dgm:resizeHandles val="exact"/>
        </dgm:presLayoutVars>
      </dgm:prSet>
      <dgm:spPr/>
    </dgm:pt>
    <dgm:pt modelId="{A326640A-D17B-7941-8B6E-4DABF0B8EA0E}" type="pres">
      <dgm:prSet presAssocID="{3EE811DD-BD46-9141-981A-036F47CEE58E}" presName="node" presStyleLbl="node1" presStyleIdx="0" presStyleCnt="3" custLinFactY="-341" custLinFactNeighborX="-836" custLinFactNeighborY="-100000">
        <dgm:presLayoutVars>
          <dgm:bulletEnabled val="1"/>
        </dgm:presLayoutVars>
      </dgm:prSet>
      <dgm:spPr/>
      <dgm:t>
        <a:bodyPr/>
        <a:lstStyle/>
        <a:p>
          <a:endParaRPr lang="en-US"/>
        </a:p>
      </dgm:t>
    </dgm:pt>
    <dgm:pt modelId="{4CA4F751-F91D-5E4B-A3BA-F3DBEA2DAEC9}" type="pres">
      <dgm:prSet presAssocID="{C49A832C-14CE-FA43-B412-3C71F21EF4E3}" presName="sibTrans" presStyleLbl="sibTrans2D1" presStyleIdx="0" presStyleCnt="2"/>
      <dgm:spPr/>
      <dgm:t>
        <a:bodyPr/>
        <a:lstStyle/>
        <a:p>
          <a:endParaRPr lang="en-US"/>
        </a:p>
      </dgm:t>
    </dgm:pt>
    <dgm:pt modelId="{F92D2344-DF79-384F-A353-AE1B311D79B5}" type="pres">
      <dgm:prSet presAssocID="{C49A832C-14CE-FA43-B412-3C71F21EF4E3}" presName="connectorText" presStyleLbl="sibTrans2D1" presStyleIdx="0" presStyleCnt="2"/>
      <dgm:spPr/>
      <dgm:t>
        <a:bodyPr/>
        <a:lstStyle/>
        <a:p>
          <a:endParaRPr lang="en-US"/>
        </a:p>
      </dgm:t>
    </dgm:pt>
    <dgm:pt modelId="{D5967DAC-248E-4540-9F47-F3BBF2A48FB2}" type="pres">
      <dgm:prSet presAssocID="{DCC67F3B-8B51-CC4F-9DBD-25DA002BD37C}" presName="node" presStyleLbl="node1" presStyleIdx="1" presStyleCnt="3" custScaleY="147495" custLinFactY="-5721" custLinFactNeighborY="-100000">
        <dgm:presLayoutVars>
          <dgm:bulletEnabled val="1"/>
        </dgm:presLayoutVars>
      </dgm:prSet>
      <dgm:spPr/>
      <dgm:t>
        <a:bodyPr/>
        <a:lstStyle/>
        <a:p>
          <a:endParaRPr lang="en-US"/>
        </a:p>
      </dgm:t>
    </dgm:pt>
    <dgm:pt modelId="{BDED11C5-AD0B-A248-9D39-DF7C3A6720B3}" type="pres">
      <dgm:prSet presAssocID="{3A0D8666-4CC4-2E4C-BA92-503085CDC0F0}" presName="sibTrans" presStyleLbl="sibTrans2D1" presStyleIdx="1" presStyleCnt="2"/>
      <dgm:spPr/>
      <dgm:t>
        <a:bodyPr/>
        <a:lstStyle/>
        <a:p>
          <a:endParaRPr lang="en-US"/>
        </a:p>
      </dgm:t>
    </dgm:pt>
    <dgm:pt modelId="{7AB992C5-89B1-D347-A47B-F66521AB893C}" type="pres">
      <dgm:prSet presAssocID="{3A0D8666-4CC4-2E4C-BA92-503085CDC0F0}" presName="connectorText" presStyleLbl="sibTrans2D1" presStyleIdx="1" presStyleCnt="2"/>
      <dgm:spPr/>
      <dgm:t>
        <a:bodyPr/>
        <a:lstStyle/>
        <a:p>
          <a:endParaRPr lang="en-US"/>
        </a:p>
      </dgm:t>
    </dgm:pt>
    <dgm:pt modelId="{FE560ACC-1F9B-564F-850D-69BE650F883B}" type="pres">
      <dgm:prSet presAssocID="{740C4071-6AE4-E94C-990C-69A4B09774D1}" presName="node" presStyleLbl="node1" presStyleIdx="2" presStyleCnt="3" custLinFactY="-4370" custLinFactNeighborX="837" custLinFactNeighborY="-100000">
        <dgm:presLayoutVars>
          <dgm:bulletEnabled val="1"/>
        </dgm:presLayoutVars>
      </dgm:prSet>
      <dgm:spPr/>
      <dgm:t>
        <a:bodyPr/>
        <a:lstStyle/>
        <a:p>
          <a:endParaRPr lang="en-US"/>
        </a:p>
      </dgm:t>
    </dgm:pt>
  </dgm:ptLst>
  <dgm:cxnLst>
    <dgm:cxn modelId="{FC69B411-A4E4-5348-AFAA-C47181F2FB0D}" type="presOf" srcId="{DCC67F3B-8B51-CC4F-9DBD-25DA002BD37C}" destId="{D5967DAC-248E-4540-9F47-F3BBF2A48FB2}" srcOrd="0" destOrd="0" presId="urn:microsoft.com/office/officeart/2005/8/layout/process1"/>
    <dgm:cxn modelId="{D182EC61-5201-7B4F-86B6-4D7C7596B0AF}" type="presOf" srcId="{C49A832C-14CE-FA43-B412-3C71F21EF4E3}" destId="{F92D2344-DF79-384F-A353-AE1B311D79B5}" srcOrd="1" destOrd="0" presId="urn:microsoft.com/office/officeart/2005/8/layout/process1"/>
    <dgm:cxn modelId="{F581D7E8-F7D1-4340-86E3-BDA84BAAED90}" type="presOf" srcId="{3A0D8666-4CC4-2E4C-BA92-503085CDC0F0}" destId="{BDED11C5-AD0B-A248-9D39-DF7C3A6720B3}" srcOrd="0" destOrd="0" presId="urn:microsoft.com/office/officeart/2005/8/layout/process1"/>
    <dgm:cxn modelId="{0DD296D6-08BD-3445-857E-CEE85D6756B3}" srcId="{69521BC3-11E4-5847-93B3-E0505BC2DC3B}" destId="{DCC67F3B-8B51-CC4F-9DBD-25DA002BD37C}" srcOrd="1" destOrd="0" parTransId="{4D99DE7D-8E51-2749-80A9-A5E99A4C28B5}" sibTransId="{3A0D8666-4CC4-2E4C-BA92-503085CDC0F0}"/>
    <dgm:cxn modelId="{6272270D-0724-2E44-8FA2-B87E807EB408}" srcId="{69521BC3-11E4-5847-93B3-E0505BC2DC3B}" destId="{3EE811DD-BD46-9141-981A-036F47CEE58E}" srcOrd="0" destOrd="0" parTransId="{570D6E46-BFD2-6A43-B0F1-EE982652B692}" sibTransId="{C49A832C-14CE-FA43-B412-3C71F21EF4E3}"/>
    <dgm:cxn modelId="{001EA674-D844-914E-960B-1C4F063F9C11}" type="presOf" srcId="{C49A832C-14CE-FA43-B412-3C71F21EF4E3}" destId="{4CA4F751-F91D-5E4B-A3BA-F3DBEA2DAEC9}" srcOrd="0" destOrd="0" presId="urn:microsoft.com/office/officeart/2005/8/layout/process1"/>
    <dgm:cxn modelId="{096DD763-34A1-534D-B21F-1DE63A89BA65}" type="presOf" srcId="{3A0D8666-4CC4-2E4C-BA92-503085CDC0F0}" destId="{7AB992C5-89B1-D347-A47B-F66521AB893C}" srcOrd="1" destOrd="0" presId="urn:microsoft.com/office/officeart/2005/8/layout/process1"/>
    <dgm:cxn modelId="{9D706943-41DD-2649-80E9-CBF7EAE48F4A}" type="presOf" srcId="{69521BC3-11E4-5847-93B3-E0505BC2DC3B}" destId="{99F7F4E7-422B-354F-BE3D-1DE32F7BDF37}" srcOrd="0" destOrd="0" presId="urn:microsoft.com/office/officeart/2005/8/layout/process1"/>
    <dgm:cxn modelId="{5DD3F6B9-8565-9041-9CFE-DF8B230CD7D0}" type="presOf" srcId="{740C4071-6AE4-E94C-990C-69A4B09774D1}" destId="{FE560ACC-1F9B-564F-850D-69BE650F883B}" srcOrd="0" destOrd="0" presId="urn:microsoft.com/office/officeart/2005/8/layout/process1"/>
    <dgm:cxn modelId="{A578FB51-B0C3-8442-8EB6-568305CBE489}" type="presOf" srcId="{3EE811DD-BD46-9141-981A-036F47CEE58E}" destId="{A326640A-D17B-7941-8B6E-4DABF0B8EA0E}" srcOrd="0" destOrd="0" presId="urn:microsoft.com/office/officeart/2005/8/layout/process1"/>
    <dgm:cxn modelId="{48D1D445-D019-8444-A961-8AA8E82F01CD}" srcId="{69521BC3-11E4-5847-93B3-E0505BC2DC3B}" destId="{740C4071-6AE4-E94C-990C-69A4B09774D1}" srcOrd="2" destOrd="0" parTransId="{4920E441-9EE5-B142-B20A-4F42595771D8}" sibTransId="{35FCCD94-ED28-5A43-9D58-1A35E016B572}"/>
    <dgm:cxn modelId="{915AF82C-B381-9845-A114-D645EF4E3E3C}" type="presParOf" srcId="{99F7F4E7-422B-354F-BE3D-1DE32F7BDF37}" destId="{A326640A-D17B-7941-8B6E-4DABF0B8EA0E}" srcOrd="0" destOrd="0" presId="urn:microsoft.com/office/officeart/2005/8/layout/process1"/>
    <dgm:cxn modelId="{68EE1596-2305-294D-A639-ED9FD79659A9}" type="presParOf" srcId="{99F7F4E7-422B-354F-BE3D-1DE32F7BDF37}" destId="{4CA4F751-F91D-5E4B-A3BA-F3DBEA2DAEC9}" srcOrd="1" destOrd="0" presId="urn:microsoft.com/office/officeart/2005/8/layout/process1"/>
    <dgm:cxn modelId="{AD6516EA-7580-DF4B-9DAB-6FF80E4537F1}" type="presParOf" srcId="{4CA4F751-F91D-5E4B-A3BA-F3DBEA2DAEC9}" destId="{F92D2344-DF79-384F-A353-AE1B311D79B5}" srcOrd="0" destOrd="0" presId="urn:microsoft.com/office/officeart/2005/8/layout/process1"/>
    <dgm:cxn modelId="{39614F53-4B2A-7343-9371-ED79B06BAE6E}" type="presParOf" srcId="{99F7F4E7-422B-354F-BE3D-1DE32F7BDF37}" destId="{D5967DAC-248E-4540-9F47-F3BBF2A48FB2}" srcOrd="2" destOrd="0" presId="urn:microsoft.com/office/officeart/2005/8/layout/process1"/>
    <dgm:cxn modelId="{EB891668-9104-DE4F-9BDB-F3A9FFF5F7D5}" type="presParOf" srcId="{99F7F4E7-422B-354F-BE3D-1DE32F7BDF37}" destId="{BDED11C5-AD0B-A248-9D39-DF7C3A6720B3}" srcOrd="3" destOrd="0" presId="urn:microsoft.com/office/officeart/2005/8/layout/process1"/>
    <dgm:cxn modelId="{7FC3BF8D-354A-A040-8FAB-4C54931C8456}" type="presParOf" srcId="{BDED11C5-AD0B-A248-9D39-DF7C3A6720B3}" destId="{7AB992C5-89B1-D347-A47B-F66521AB893C}" srcOrd="0" destOrd="0" presId="urn:microsoft.com/office/officeart/2005/8/layout/process1"/>
    <dgm:cxn modelId="{7509332F-A503-AA4F-97F6-3967C473DB50}" type="presParOf" srcId="{99F7F4E7-422B-354F-BE3D-1DE32F7BDF37}" destId="{FE560ACC-1F9B-564F-850D-69BE650F883B}" srcOrd="4"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6E2373-8AAE-7C48-974E-45777BC90878}" type="doc">
      <dgm:prSet loTypeId="urn:microsoft.com/office/officeart/2005/8/layout/hList9" loCatId="list" qsTypeId="urn:microsoft.com/office/officeart/2005/8/quickstyle/simple4" qsCatId="simple" csTypeId="urn:microsoft.com/office/officeart/2005/8/colors/accent1_2" csCatId="accent1" phldr="1"/>
      <dgm:spPr/>
      <dgm:t>
        <a:bodyPr/>
        <a:lstStyle/>
        <a:p>
          <a:endParaRPr lang="en-US"/>
        </a:p>
      </dgm:t>
    </dgm:pt>
    <dgm:pt modelId="{92BCC01B-345F-4C4C-850B-FD2DA44A8ADC}">
      <dgm:prSet phldrT="[Text]" custT="1"/>
      <dgm:spPr/>
      <dgm:t>
        <a:bodyPr/>
        <a:lstStyle/>
        <a:p>
          <a:r>
            <a:rPr lang="en-US" sz="1800" dirty="0" smtClean="0"/>
            <a:t>Inorganic</a:t>
          </a:r>
          <a:endParaRPr lang="en-US" sz="1800" dirty="0"/>
        </a:p>
      </dgm:t>
    </dgm:pt>
    <dgm:pt modelId="{0D5B72B2-388A-A346-ABC3-562BEC8B245D}" type="parTrans" cxnId="{974340DA-6A74-4C48-87E8-4573D63739EE}">
      <dgm:prSet/>
      <dgm:spPr/>
      <dgm:t>
        <a:bodyPr/>
        <a:lstStyle/>
        <a:p>
          <a:endParaRPr lang="en-US"/>
        </a:p>
      </dgm:t>
    </dgm:pt>
    <dgm:pt modelId="{7568FA13-19FF-DD4B-A825-8BEAEB0D88F5}" type="sibTrans" cxnId="{974340DA-6A74-4C48-87E8-4573D63739EE}">
      <dgm:prSet/>
      <dgm:spPr/>
      <dgm:t>
        <a:bodyPr/>
        <a:lstStyle/>
        <a:p>
          <a:endParaRPr lang="en-US"/>
        </a:p>
      </dgm:t>
    </dgm:pt>
    <dgm:pt modelId="{5DD472E3-E572-1D41-9F03-56B85D1A28A9}">
      <dgm:prSet phldrT="[Text]" custT="1"/>
      <dgm:spPr/>
      <dgm:t>
        <a:bodyPr/>
        <a:lstStyle/>
        <a:p>
          <a:r>
            <a:rPr lang="en-US" sz="2000" dirty="0" smtClean="0"/>
            <a:t>Degree of </a:t>
          </a:r>
          <a:r>
            <a:rPr lang="en-US" sz="2000" dirty="0" err="1" smtClean="0"/>
            <a:t>Pyritization</a:t>
          </a:r>
          <a:endParaRPr lang="en-US" sz="2000" dirty="0"/>
        </a:p>
      </dgm:t>
    </dgm:pt>
    <dgm:pt modelId="{DFD43ED0-FD37-FA42-9E25-6608A2EB164E}" type="parTrans" cxnId="{3A0190E2-33AF-3E43-B06D-669088956ED1}">
      <dgm:prSet/>
      <dgm:spPr/>
      <dgm:t>
        <a:bodyPr/>
        <a:lstStyle/>
        <a:p>
          <a:endParaRPr lang="en-US"/>
        </a:p>
      </dgm:t>
    </dgm:pt>
    <dgm:pt modelId="{68C515AE-4D3C-2041-93DA-14E1CB7C5C4C}" type="sibTrans" cxnId="{3A0190E2-33AF-3E43-B06D-669088956ED1}">
      <dgm:prSet/>
      <dgm:spPr/>
      <dgm:t>
        <a:bodyPr/>
        <a:lstStyle/>
        <a:p>
          <a:endParaRPr lang="en-US"/>
        </a:p>
      </dgm:t>
    </dgm:pt>
    <dgm:pt modelId="{7A075B75-421F-BC42-857C-8A4A694649D9}">
      <dgm:prSet phldrT="[Text]" custT="1"/>
      <dgm:spPr/>
      <dgm:t>
        <a:bodyPr/>
        <a:lstStyle/>
        <a:p>
          <a:r>
            <a:rPr lang="en-US" sz="2000" dirty="0" smtClean="0"/>
            <a:t>Uranium Isotopes</a:t>
          </a:r>
          <a:endParaRPr lang="en-US" sz="2000" dirty="0"/>
        </a:p>
      </dgm:t>
    </dgm:pt>
    <dgm:pt modelId="{13830B1E-8762-7040-A7F8-D43F8080C9A5}" type="parTrans" cxnId="{B0789A7D-4DBF-4E4E-BCD5-6E1965D67E31}">
      <dgm:prSet/>
      <dgm:spPr/>
      <dgm:t>
        <a:bodyPr/>
        <a:lstStyle/>
        <a:p>
          <a:endParaRPr lang="en-US"/>
        </a:p>
      </dgm:t>
    </dgm:pt>
    <dgm:pt modelId="{ECDF58D8-A801-674B-A7BB-517546032D64}" type="sibTrans" cxnId="{B0789A7D-4DBF-4E4E-BCD5-6E1965D67E31}">
      <dgm:prSet/>
      <dgm:spPr/>
      <dgm:t>
        <a:bodyPr/>
        <a:lstStyle/>
        <a:p>
          <a:endParaRPr lang="en-US"/>
        </a:p>
      </dgm:t>
    </dgm:pt>
    <dgm:pt modelId="{1A47C97C-88FD-654A-A2EE-2AA1B07FC72E}">
      <dgm:prSet phldrT="[Text]" custT="1"/>
      <dgm:spPr/>
      <dgm:t>
        <a:bodyPr/>
        <a:lstStyle/>
        <a:p>
          <a:r>
            <a:rPr lang="en-US" sz="1800" dirty="0" smtClean="0"/>
            <a:t>Organic</a:t>
          </a:r>
          <a:endParaRPr lang="en-US" sz="1800" dirty="0"/>
        </a:p>
      </dgm:t>
    </dgm:pt>
    <dgm:pt modelId="{33B1695F-63BE-F941-AA78-AFBD7E86063F}" type="parTrans" cxnId="{FFE81DAA-20E2-C04F-A56B-A894B0E8E063}">
      <dgm:prSet/>
      <dgm:spPr/>
      <dgm:t>
        <a:bodyPr/>
        <a:lstStyle/>
        <a:p>
          <a:endParaRPr lang="en-US"/>
        </a:p>
      </dgm:t>
    </dgm:pt>
    <dgm:pt modelId="{5EA9A62E-F8A4-9042-A347-09D9EB7D7A5E}" type="sibTrans" cxnId="{FFE81DAA-20E2-C04F-A56B-A894B0E8E063}">
      <dgm:prSet/>
      <dgm:spPr/>
      <dgm:t>
        <a:bodyPr/>
        <a:lstStyle/>
        <a:p>
          <a:endParaRPr lang="en-US"/>
        </a:p>
      </dgm:t>
    </dgm:pt>
    <dgm:pt modelId="{371E2733-C7B6-DD43-AA6D-031819A78E3D}">
      <dgm:prSet phldrT="[Text]" custT="1"/>
      <dgm:spPr/>
      <dgm:t>
        <a:bodyPr/>
        <a:lstStyle/>
        <a:p>
          <a:r>
            <a:rPr lang="en-US" sz="2400" dirty="0" smtClean="0"/>
            <a:t>Biomarkers</a:t>
          </a:r>
          <a:endParaRPr lang="en-US" sz="2400" dirty="0"/>
        </a:p>
      </dgm:t>
    </dgm:pt>
    <dgm:pt modelId="{C43559F0-BDBB-1742-A58D-01E5DD785F21}" type="parTrans" cxnId="{D378B109-7A75-6D49-B4A2-4B4E22C383B2}">
      <dgm:prSet/>
      <dgm:spPr/>
      <dgm:t>
        <a:bodyPr/>
        <a:lstStyle/>
        <a:p>
          <a:endParaRPr lang="en-US"/>
        </a:p>
      </dgm:t>
    </dgm:pt>
    <dgm:pt modelId="{829F1E82-E5D2-9C44-BB68-721B43098651}" type="sibTrans" cxnId="{D378B109-7A75-6D49-B4A2-4B4E22C383B2}">
      <dgm:prSet/>
      <dgm:spPr/>
      <dgm:t>
        <a:bodyPr/>
        <a:lstStyle/>
        <a:p>
          <a:endParaRPr lang="en-US"/>
        </a:p>
      </dgm:t>
    </dgm:pt>
    <dgm:pt modelId="{287931CB-0247-E540-9EB9-44385FF45CA4}" type="pres">
      <dgm:prSet presAssocID="{566E2373-8AAE-7C48-974E-45777BC90878}" presName="list" presStyleCnt="0">
        <dgm:presLayoutVars>
          <dgm:dir/>
          <dgm:animLvl val="lvl"/>
        </dgm:presLayoutVars>
      </dgm:prSet>
      <dgm:spPr/>
      <dgm:t>
        <a:bodyPr/>
        <a:lstStyle/>
        <a:p>
          <a:endParaRPr lang="en-US"/>
        </a:p>
      </dgm:t>
    </dgm:pt>
    <dgm:pt modelId="{0E92B22D-8AF3-BF42-82C6-AF0191D3085A}" type="pres">
      <dgm:prSet presAssocID="{92BCC01B-345F-4C4C-850B-FD2DA44A8ADC}" presName="posSpace" presStyleCnt="0"/>
      <dgm:spPr/>
    </dgm:pt>
    <dgm:pt modelId="{34D4ED8E-79F8-0942-BC48-D388371EA24C}" type="pres">
      <dgm:prSet presAssocID="{92BCC01B-345F-4C4C-850B-FD2DA44A8ADC}" presName="vertFlow" presStyleCnt="0"/>
      <dgm:spPr/>
    </dgm:pt>
    <dgm:pt modelId="{B25655F0-9E36-5446-858E-AD03547E3BFE}" type="pres">
      <dgm:prSet presAssocID="{92BCC01B-345F-4C4C-850B-FD2DA44A8ADC}" presName="topSpace" presStyleCnt="0"/>
      <dgm:spPr/>
    </dgm:pt>
    <dgm:pt modelId="{C3F4E202-CB87-5641-AFEF-1B0085D4D623}" type="pres">
      <dgm:prSet presAssocID="{92BCC01B-345F-4C4C-850B-FD2DA44A8ADC}" presName="firstComp" presStyleCnt="0"/>
      <dgm:spPr/>
    </dgm:pt>
    <dgm:pt modelId="{55A4F63F-9D7B-6042-B376-B28F3BFC6D01}" type="pres">
      <dgm:prSet presAssocID="{92BCC01B-345F-4C4C-850B-FD2DA44A8ADC}" presName="firstChild" presStyleLbl="bgAccFollowNode1" presStyleIdx="0" presStyleCnt="3"/>
      <dgm:spPr/>
      <dgm:t>
        <a:bodyPr/>
        <a:lstStyle/>
        <a:p>
          <a:endParaRPr lang="en-US"/>
        </a:p>
      </dgm:t>
    </dgm:pt>
    <dgm:pt modelId="{48A9312E-C3C4-B64D-918E-1827369AB0E3}" type="pres">
      <dgm:prSet presAssocID="{92BCC01B-345F-4C4C-850B-FD2DA44A8ADC}" presName="firstChildTx" presStyleLbl="bgAccFollowNode1" presStyleIdx="0" presStyleCnt="3">
        <dgm:presLayoutVars>
          <dgm:bulletEnabled val="1"/>
        </dgm:presLayoutVars>
      </dgm:prSet>
      <dgm:spPr/>
      <dgm:t>
        <a:bodyPr/>
        <a:lstStyle/>
        <a:p>
          <a:endParaRPr lang="en-US"/>
        </a:p>
      </dgm:t>
    </dgm:pt>
    <dgm:pt modelId="{B191F13C-9DB5-D84A-81F7-8FAC09FB09AB}" type="pres">
      <dgm:prSet presAssocID="{7A075B75-421F-BC42-857C-8A4A694649D9}" presName="comp" presStyleCnt="0"/>
      <dgm:spPr/>
    </dgm:pt>
    <dgm:pt modelId="{B8B428EE-AA2B-3044-8B26-6DBFDCABC9B0}" type="pres">
      <dgm:prSet presAssocID="{7A075B75-421F-BC42-857C-8A4A694649D9}" presName="child" presStyleLbl="bgAccFollowNode1" presStyleIdx="1" presStyleCnt="3"/>
      <dgm:spPr/>
      <dgm:t>
        <a:bodyPr/>
        <a:lstStyle/>
        <a:p>
          <a:endParaRPr lang="en-US"/>
        </a:p>
      </dgm:t>
    </dgm:pt>
    <dgm:pt modelId="{9477BBEA-858A-A34D-BDAE-65B76505ECD0}" type="pres">
      <dgm:prSet presAssocID="{7A075B75-421F-BC42-857C-8A4A694649D9}" presName="childTx" presStyleLbl="bgAccFollowNode1" presStyleIdx="1" presStyleCnt="3">
        <dgm:presLayoutVars>
          <dgm:bulletEnabled val="1"/>
        </dgm:presLayoutVars>
      </dgm:prSet>
      <dgm:spPr/>
      <dgm:t>
        <a:bodyPr/>
        <a:lstStyle/>
        <a:p>
          <a:endParaRPr lang="en-US"/>
        </a:p>
      </dgm:t>
    </dgm:pt>
    <dgm:pt modelId="{415A58B4-0EA6-EC43-BED6-F66DD65569FC}" type="pres">
      <dgm:prSet presAssocID="{92BCC01B-345F-4C4C-850B-FD2DA44A8ADC}" presName="negSpace" presStyleCnt="0"/>
      <dgm:spPr/>
    </dgm:pt>
    <dgm:pt modelId="{F4A26F14-1D02-F54C-9729-D42E7899AB67}" type="pres">
      <dgm:prSet presAssocID="{92BCC01B-345F-4C4C-850B-FD2DA44A8ADC}" presName="circle" presStyleLbl="node1" presStyleIdx="0" presStyleCnt="2"/>
      <dgm:spPr/>
      <dgm:t>
        <a:bodyPr/>
        <a:lstStyle/>
        <a:p>
          <a:endParaRPr lang="en-US"/>
        </a:p>
      </dgm:t>
    </dgm:pt>
    <dgm:pt modelId="{D668E371-8601-3248-AF48-D926D179DE16}" type="pres">
      <dgm:prSet presAssocID="{7568FA13-19FF-DD4B-A825-8BEAEB0D88F5}" presName="transSpace" presStyleCnt="0"/>
      <dgm:spPr/>
    </dgm:pt>
    <dgm:pt modelId="{33686DAA-8805-4544-A9CB-5CCEFB3B2468}" type="pres">
      <dgm:prSet presAssocID="{1A47C97C-88FD-654A-A2EE-2AA1B07FC72E}" presName="posSpace" presStyleCnt="0"/>
      <dgm:spPr/>
    </dgm:pt>
    <dgm:pt modelId="{7A3004FC-1C08-564B-ADA6-CE44D6B7608F}" type="pres">
      <dgm:prSet presAssocID="{1A47C97C-88FD-654A-A2EE-2AA1B07FC72E}" presName="vertFlow" presStyleCnt="0"/>
      <dgm:spPr/>
    </dgm:pt>
    <dgm:pt modelId="{F972078D-8B43-EB4C-B8DA-0642CB0BBF9F}" type="pres">
      <dgm:prSet presAssocID="{1A47C97C-88FD-654A-A2EE-2AA1B07FC72E}" presName="topSpace" presStyleCnt="0"/>
      <dgm:spPr/>
    </dgm:pt>
    <dgm:pt modelId="{79CEDC87-8698-AB4A-BCD4-E154B07B405B}" type="pres">
      <dgm:prSet presAssocID="{1A47C97C-88FD-654A-A2EE-2AA1B07FC72E}" presName="firstComp" presStyleCnt="0"/>
      <dgm:spPr/>
    </dgm:pt>
    <dgm:pt modelId="{96040964-A8EC-4941-8763-D63DA90925CD}" type="pres">
      <dgm:prSet presAssocID="{1A47C97C-88FD-654A-A2EE-2AA1B07FC72E}" presName="firstChild" presStyleLbl="bgAccFollowNode1" presStyleIdx="2" presStyleCnt="3"/>
      <dgm:spPr/>
      <dgm:t>
        <a:bodyPr/>
        <a:lstStyle/>
        <a:p>
          <a:endParaRPr lang="en-US"/>
        </a:p>
      </dgm:t>
    </dgm:pt>
    <dgm:pt modelId="{081331B1-0811-0F45-AF14-786835BBC71F}" type="pres">
      <dgm:prSet presAssocID="{1A47C97C-88FD-654A-A2EE-2AA1B07FC72E}" presName="firstChildTx" presStyleLbl="bgAccFollowNode1" presStyleIdx="2" presStyleCnt="3">
        <dgm:presLayoutVars>
          <dgm:bulletEnabled val="1"/>
        </dgm:presLayoutVars>
      </dgm:prSet>
      <dgm:spPr/>
      <dgm:t>
        <a:bodyPr/>
        <a:lstStyle/>
        <a:p>
          <a:endParaRPr lang="en-US"/>
        </a:p>
      </dgm:t>
    </dgm:pt>
    <dgm:pt modelId="{37522EE0-ECAA-064F-867A-3A1006E2E54F}" type="pres">
      <dgm:prSet presAssocID="{1A47C97C-88FD-654A-A2EE-2AA1B07FC72E}" presName="negSpace" presStyleCnt="0"/>
      <dgm:spPr/>
    </dgm:pt>
    <dgm:pt modelId="{3665E804-F98F-B54F-BA7D-7BE747A22E0D}" type="pres">
      <dgm:prSet presAssocID="{1A47C97C-88FD-654A-A2EE-2AA1B07FC72E}" presName="circle" presStyleLbl="node1" presStyleIdx="1" presStyleCnt="2"/>
      <dgm:spPr/>
      <dgm:t>
        <a:bodyPr/>
        <a:lstStyle/>
        <a:p>
          <a:endParaRPr lang="en-US"/>
        </a:p>
      </dgm:t>
    </dgm:pt>
  </dgm:ptLst>
  <dgm:cxnLst>
    <dgm:cxn modelId="{C8A759A4-F66C-CC4F-A842-461686B64D14}" type="presOf" srcId="{566E2373-8AAE-7C48-974E-45777BC90878}" destId="{287931CB-0247-E540-9EB9-44385FF45CA4}" srcOrd="0" destOrd="0" presId="urn:microsoft.com/office/officeart/2005/8/layout/hList9"/>
    <dgm:cxn modelId="{9F84632B-065D-6B42-B2A7-AA0BD4885A8E}" type="presOf" srcId="{5DD472E3-E572-1D41-9F03-56B85D1A28A9}" destId="{55A4F63F-9D7B-6042-B376-B28F3BFC6D01}" srcOrd="0" destOrd="0" presId="urn:microsoft.com/office/officeart/2005/8/layout/hList9"/>
    <dgm:cxn modelId="{974340DA-6A74-4C48-87E8-4573D63739EE}" srcId="{566E2373-8AAE-7C48-974E-45777BC90878}" destId="{92BCC01B-345F-4C4C-850B-FD2DA44A8ADC}" srcOrd="0" destOrd="0" parTransId="{0D5B72B2-388A-A346-ABC3-562BEC8B245D}" sibTransId="{7568FA13-19FF-DD4B-A825-8BEAEB0D88F5}"/>
    <dgm:cxn modelId="{9F7736EF-D8F6-CD40-B692-80BA3F097247}" type="presOf" srcId="{371E2733-C7B6-DD43-AA6D-031819A78E3D}" destId="{081331B1-0811-0F45-AF14-786835BBC71F}" srcOrd="1" destOrd="0" presId="urn:microsoft.com/office/officeart/2005/8/layout/hList9"/>
    <dgm:cxn modelId="{C46DD57B-9644-1445-9D77-932124E70F61}" type="presOf" srcId="{7A075B75-421F-BC42-857C-8A4A694649D9}" destId="{9477BBEA-858A-A34D-BDAE-65B76505ECD0}" srcOrd="1" destOrd="0" presId="urn:microsoft.com/office/officeart/2005/8/layout/hList9"/>
    <dgm:cxn modelId="{4720BF7A-3245-B845-ACF9-C68C92800EE2}" type="presOf" srcId="{1A47C97C-88FD-654A-A2EE-2AA1B07FC72E}" destId="{3665E804-F98F-B54F-BA7D-7BE747A22E0D}" srcOrd="0" destOrd="0" presId="urn:microsoft.com/office/officeart/2005/8/layout/hList9"/>
    <dgm:cxn modelId="{D378B109-7A75-6D49-B4A2-4B4E22C383B2}" srcId="{1A47C97C-88FD-654A-A2EE-2AA1B07FC72E}" destId="{371E2733-C7B6-DD43-AA6D-031819A78E3D}" srcOrd="0" destOrd="0" parTransId="{C43559F0-BDBB-1742-A58D-01E5DD785F21}" sibTransId="{829F1E82-E5D2-9C44-BB68-721B43098651}"/>
    <dgm:cxn modelId="{E62B044C-5FBD-BB47-B063-F758C3A3DBD9}" type="presOf" srcId="{5DD472E3-E572-1D41-9F03-56B85D1A28A9}" destId="{48A9312E-C3C4-B64D-918E-1827369AB0E3}" srcOrd="1" destOrd="0" presId="urn:microsoft.com/office/officeart/2005/8/layout/hList9"/>
    <dgm:cxn modelId="{EF4AE364-1C16-5B47-8212-F301AC609130}" type="presOf" srcId="{7A075B75-421F-BC42-857C-8A4A694649D9}" destId="{B8B428EE-AA2B-3044-8B26-6DBFDCABC9B0}" srcOrd="0" destOrd="0" presId="urn:microsoft.com/office/officeart/2005/8/layout/hList9"/>
    <dgm:cxn modelId="{FFE81DAA-20E2-C04F-A56B-A894B0E8E063}" srcId="{566E2373-8AAE-7C48-974E-45777BC90878}" destId="{1A47C97C-88FD-654A-A2EE-2AA1B07FC72E}" srcOrd="1" destOrd="0" parTransId="{33B1695F-63BE-F941-AA78-AFBD7E86063F}" sibTransId="{5EA9A62E-F8A4-9042-A347-09D9EB7D7A5E}"/>
    <dgm:cxn modelId="{B225B172-86A8-1747-A29B-F0864E765446}" type="presOf" srcId="{92BCC01B-345F-4C4C-850B-FD2DA44A8ADC}" destId="{F4A26F14-1D02-F54C-9729-D42E7899AB67}" srcOrd="0" destOrd="0" presId="urn:microsoft.com/office/officeart/2005/8/layout/hList9"/>
    <dgm:cxn modelId="{3A0190E2-33AF-3E43-B06D-669088956ED1}" srcId="{92BCC01B-345F-4C4C-850B-FD2DA44A8ADC}" destId="{5DD472E3-E572-1D41-9F03-56B85D1A28A9}" srcOrd="0" destOrd="0" parTransId="{DFD43ED0-FD37-FA42-9E25-6608A2EB164E}" sibTransId="{68C515AE-4D3C-2041-93DA-14E1CB7C5C4C}"/>
    <dgm:cxn modelId="{7601EA0E-661F-AF45-AB97-6A8726456D65}" type="presOf" srcId="{371E2733-C7B6-DD43-AA6D-031819A78E3D}" destId="{96040964-A8EC-4941-8763-D63DA90925CD}" srcOrd="0" destOrd="0" presId="urn:microsoft.com/office/officeart/2005/8/layout/hList9"/>
    <dgm:cxn modelId="{B0789A7D-4DBF-4E4E-BCD5-6E1965D67E31}" srcId="{92BCC01B-345F-4C4C-850B-FD2DA44A8ADC}" destId="{7A075B75-421F-BC42-857C-8A4A694649D9}" srcOrd="1" destOrd="0" parTransId="{13830B1E-8762-7040-A7F8-D43F8080C9A5}" sibTransId="{ECDF58D8-A801-674B-A7BB-517546032D64}"/>
    <dgm:cxn modelId="{72B1A9BA-69F8-8E4E-BBBE-16533A1987A5}" type="presParOf" srcId="{287931CB-0247-E540-9EB9-44385FF45CA4}" destId="{0E92B22D-8AF3-BF42-82C6-AF0191D3085A}" srcOrd="0" destOrd="0" presId="urn:microsoft.com/office/officeart/2005/8/layout/hList9"/>
    <dgm:cxn modelId="{8732E34D-6441-F54F-B38F-E5AD45706C66}" type="presParOf" srcId="{287931CB-0247-E540-9EB9-44385FF45CA4}" destId="{34D4ED8E-79F8-0942-BC48-D388371EA24C}" srcOrd="1" destOrd="0" presId="urn:microsoft.com/office/officeart/2005/8/layout/hList9"/>
    <dgm:cxn modelId="{299C8739-4C55-B241-B850-F21F92C2F9A7}" type="presParOf" srcId="{34D4ED8E-79F8-0942-BC48-D388371EA24C}" destId="{B25655F0-9E36-5446-858E-AD03547E3BFE}" srcOrd="0" destOrd="0" presId="urn:microsoft.com/office/officeart/2005/8/layout/hList9"/>
    <dgm:cxn modelId="{B1966B15-A92B-5547-925F-22F97F407EDA}" type="presParOf" srcId="{34D4ED8E-79F8-0942-BC48-D388371EA24C}" destId="{C3F4E202-CB87-5641-AFEF-1B0085D4D623}" srcOrd="1" destOrd="0" presId="urn:microsoft.com/office/officeart/2005/8/layout/hList9"/>
    <dgm:cxn modelId="{3FE027C1-DE35-A745-80D8-4174F7600CFB}" type="presParOf" srcId="{C3F4E202-CB87-5641-AFEF-1B0085D4D623}" destId="{55A4F63F-9D7B-6042-B376-B28F3BFC6D01}" srcOrd="0" destOrd="0" presId="urn:microsoft.com/office/officeart/2005/8/layout/hList9"/>
    <dgm:cxn modelId="{4A046E77-7FCB-664B-A540-5229A5F91FEC}" type="presParOf" srcId="{C3F4E202-CB87-5641-AFEF-1B0085D4D623}" destId="{48A9312E-C3C4-B64D-918E-1827369AB0E3}" srcOrd="1" destOrd="0" presId="urn:microsoft.com/office/officeart/2005/8/layout/hList9"/>
    <dgm:cxn modelId="{DD955959-88B9-904D-8D58-F1AE7D7EB7F9}" type="presParOf" srcId="{34D4ED8E-79F8-0942-BC48-D388371EA24C}" destId="{B191F13C-9DB5-D84A-81F7-8FAC09FB09AB}" srcOrd="2" destOrd="0" presId="urn:microsoft.com/office/officeart/2005/8/layout/hList9"/>
    <dgm:cxn modelId="{B157A10F-A785-EB4F-90D7-FD885845744E}" type="presParOf" srcId="{B191F13C-9DB5-D84A-81F7-8FAC09FB09AB}" destId="{B8B428EE-AA2B-3044-8B26-6DBFDCABC9B0}" srcOrd="0" destOrd="0" presId="urn:microsoft.com/office/officeart/2005/8/layout/hList9"/>
    <dgm:cxn modelId="{F4A98FB4-D1E2-D648-BC1D-EBC954972677}" type="presParOf" srcId="{B191F13C-9DB5-D84A-81F7-8FAC09FB09AB}" destId="{9477BBEA-858A-A34D-BDAE-65B76505ECD0}" srcOrd="1" destOrd="0" presId="urn:microsoft.com/office/officeart/2005/8/layout/hList9"/>
    <dgm:cxn modelId="{C1C02BBA-88DB-1D43-B744-1581CBDB651C}" type="presParOf" srcId="{287931CB-0247-E540-9EB9-44385FF45CA4}" destId="{415A58B4-0EA6-EC43-BED6-F66DD65569FC}" srcOrd="2" destOrd="0" presId="urn:microsoft.com/office/officeart/2005/8/layout/hList9"/>
    <dgm:cxn modelId="{D37906D1-4331-2B4A-9C21-CA1FCCC14FD8}" type="presParOf" srcId="{287931CB-0247-E540-9EB9-44385FF45CA4}" destId="{F4A26F14-1D02-F54C-9729-D42E7899AB67}" srcOrd="3" destOrd="0" presId="urn:microsoft.com/office/officeart/2005/8/layout/hList9"/>
    <dgm:cxn modelId="{D0DB07C9-9786-2E46-9606-AF39D84C69E0}" type="presParOf" srcId="{287931CB-0247-E540-9EB9-44385FF45CA4}" destId="{D668E371-8601-3248-AF48-D926D179DE16}" srcOrd="4" destOrd="0" presId="urn:microsoft.com/office/officeart/2005/8/layout/hList9"/>
    <dgm:cxn modelId="{987BC0C8-E90E-9947-B364-922DB4C1DC02}" type="presParOf" srcId="{287931CB-0247-E540-9EB9-44385FF45CA4}" destId="{33686DAA-8805-4544-A9CB-5CCEFB3B2468}" srcOrd="5" destOrd="0" presId="urn:microsoft.com/office/officeart/2005/8/layout/hList9"/>
    <dgm:cxn modelId="{CEF1949D-87E1-9741-BE1C-BC2402778EFA}" type="presParOf" srcId="{287931CB-0247-E540-9EB9-44385FF45CA4}" destId="{7A3004FC-1C08-564B-ADA6-CE44D6B7608F}" srcOrd="6" destOrd="0" presId="urn:microsoft.com/office/officeart/2005/8/layout/hList9"/>
    <dgm:cxn modelId="{C0B6E860-F286-1142-8DD9-954EF6D23AA2}" type="presParOf" srcId="{7A3004FC-1C08-564B-ADA6-CE44D6B7608F}" destId="{F972078D-8B43-EB4C-B8DA-0642CB0BBF9F}" srcOrd="0" destOrd="0" presId="urn:microsoft.com/office/officeart/2005/8/layout/hList9"/>
    <dgm:cxn modelId="{3FD740DE-F638-3B4D-9684-2ED7F82550AD}" type="presParOf" srcId="{7A3004FC-1C08-564B-ADA6-CE44D6B7608F}" destId="{79CEDC87-8698-AB4A-BCD4-E154B07B405B}" srcOrd="1" destOrd="0" presId="urn:microsoft.com/office/officeart/2005/8/layout/hList9"/>
    <dgm:cxn modelId="{43CE4CAF-173E-2F41-92C3-29E00A1B7053}" type="presParOf" srcId="{79CEDC87-8698-AB4A-BCD4-E154B07B405B}" destId="{96040964-A8EC-4941-8763-D63DA90925CD}" srcOrd="0" destOrd="0" presId="urn:microsoft.com/office/officeart/2005/8/layout/hList9"/>
    <dgm:cxn modelId="{DC95519A-4C9B-AD43-8CB8-4493A80C662F}" type="presParOf" srcId="{79CEDC87-8698-AB4A-BCD4-E154B07B405B}" destId="{081331B1-0811-0F45-AF14-786835BBC71F}" srcOrd="1" destOrd="0" presId="urn:microsoft.com/office/officeart/2005/8/layout/hList9"/>
    <dgm:cxn modelId="{837BD47E-35CB-8044-9F0D-9B1A74E41920}" type="presParOf" srcId="{287931CB-0247-E540-9EB9-44385FF45CA4}" destId="{37522EE0-ECAA-064F-867A-3A1006E2E54F}" srcOrd="7" destOrd="0" presId="urn:microsoft.com/office/officeart/2005/8/layout/hList9"/>
    <dgm:cxn modelId="{2799158B-7339-6D4D-952D-48E96783D0D1}" type="presParOf" srcId="{287931CB-0247-E540-9EB9-44385FF45CA4}" destId="{3665E804-F98F-B54F-BA7D-7BE747A22E0D}" srcOrd="8" destOrd="0" presId="urn:microsoft.com/office/officeart/2005/8/layout/hList9"/>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23A9700-A03E-E644-BC3A-4A68AC8B9F84}" type="doc">
      <dgm:prSet loTypeId="urn:microsoft.com/office/officeart/2005/8/layout/hList1" loCatId="list" qsTypeId="urn:microsoft.com/office/officeart/2005/8/quickstyle/simple4" qsCatId="simple" csTypeId="urn:microsoft.com/office/officeart/2005/8/colors/accent1_2" csCatId="accent1" phldr="1"/>
      <dgm:spPr/>
      <dgm:t>
        <a:bodyPr/>
        <a:lstStyle/>
        <a:p>
          <a:endParaRPr lang="en-US"/>
        </a:p>
      </dgm:t>
    </dgm:pt>
    <dgm:pt modelId="{B55AFBC9-64C9-684D-8565-803B44CDB525}">
      <dgm:prSet/>
      <dgm:spPr/>
      <dgm:t>
        <a:bodyPr/>
        <a:lstStyle/>
        <a:p>
          <a:pPr rtl="0"/>
          <a:r>
            <a:rPr lang="en-US" dirty="0" smtClean="0"/>
            <a:t>*</a:t>
          </a:r>
          <a:r>
            <a:rPr lang="en-US" dirty="0" err="1" smtClean="0"/>
            <a:t>Authigenic</a:t>
          </a:r>
          <a:r>
            <a:rPr lang="en-US" dirty="0" smtClean="0"/>
            <a:t> * </a:t>
          </a:r>
          <a:endParaRPr lang="en-US" dirty="0"/>
        </a:p>
      </dgm:t>
    </dgm:pt>
    <dgm:pt modelId="{C5DDE6C8-8B7E-A341-9CFE-32E90DB4F7DC}" type="parTrans" cxnId="{A8E27AB2-7F74-BA43-A9C0-D2F06247C2B6}">
      <dgm:prSet/>
      <dgm:spPr/>
      <dgm:t>
        <a:bodyPr/>
        <a:lstStyle/>
        <a:p>
          <a:endParaRPr lang="en-US"/>
        </a:p>
      </dgm:t>
    </dgm:pt>
    <dgm:pt modelId="{561B2D73-E641-F04E-95CB-6FAD8FE22F02}" type="sibTrans" cxnId="{A8E27AB2-7F74-BA43-A9C0-D2F06247C2B6}">
      <dgm:prSet/>
      <dgm:spPr/>
      <dgm:t>
        <a:bodyPr/>
        <a:lstStyle/>
        <a:p>
          <a:endParaRPr lang="en-US"/>
        </a:p>
      </dgm:t>
    </dgm:pt>
    <dgm:pt modelId="{BD2698B0-486E-1F40-A139-19B64FD11E7B}">
      <dgm:prSet/>
      <dgm:spPr/>
      <dgm:t>
        <a:bodyPr/>
        <a:lstStyle/>
        <a:p>
          <a:pPr rtl="0"/>
          <a:r>
            <a:rPr lang="en-US" dirty="0" smtClean="0"/>
            <a:t>Carbonates</a:t>
          </a:r>
          <a:endParaRPr lang="en-US" dirty="0"/>
        </a:p>
      </dgm:t>
    </dgm:pt>
    <dgm:pt modelId="{7F98D6AC-B148-504E-B940-755C4B439C77}" type="parTrans" cxnId="{9335C567-9893-504B-941D-7A436726F146}">
      <dgm:prSet/>
      <dgm:spPr/>
      <dgm:t>
        <a:bodyPr/>
        <a:lstStyle/>
        <a:p>
          <a:endParaRPr lang="en-US"/>
        </a:p>
      </dgm:t>
    </dgm:pt>
    <dgm:pt modelId="{1D93411D-329A-7747-9F6B-4021789D235E}" type="sibTrans" cxnId="{9335C567-9893-504B-941D-7A436726F146}">
      <dgm:prSet/>
      <dgm:spPr/>
      <dgm:t>
        <a:bodyPr/>
        <a:lstStyle/>
        <a:p>
          <a:endParaRPr lang="en-US"/>
        </a:p>
      </dgm:t>
    </dgm:pt>
    <dgm:pt modelId="{891CA75B-6AA8-FF44-8BAB-7ADB2236EBCB}">
      <dgm:prSet/>
      <dgm:spPr/>
      <dgm:t>
        <a:bodyPr/>
        <a:lstStyle/>
        <a:p>
          <a:pPr rtl="0"/>
          <a:r>
            <a:rPr lang="en-US" dirty="0" err="1" smtClean="0"/>
            <a:t>Detrital</a:t>
          </a:r>
          <a:endParaRPr lang="en-US" dirty="0"/>
        </a:p>
      </dgm:t>
    </dgm:pt>
    <dgm:pt modelId="{C8B88DC9-1076-8643-A788-04371F6D976D}" type="parTrans" cxnId="{8061F57A-5BBE-8241-8E56-28E5D86CA1E7}">
      <dgm:prSet/>
      <dgm:spPr/>
      <dgm:t>
        <a:bodyPr/>
        <a:lstStyle/>
        <a:p>
          <a:endParaRPr lang="en-US"/>
        </a:p>
      </dgm:t>
    </dgm:pt>
    <dgm:pt modelId="{E69D1201-09D1-DA49-A701-42D296FEDF5E}" type="sibTrans" cxnId="{8061F57A-5BBE-8241-8E56-28E5D86CA1E7}">
      <dgm:prSet/>
      <dgm:spPr/>
      <dgm:t>
        <a:bodyPr/>
        <a:lstStyle/>
        <a:p>
          <a:endParaRPr lang="en-US"/>
        </a:p>
      </dgm:t>
    </dgm:pt>
    <dgm:pt modelId="{3C11DE47-63F3-B641-BCB8-D08CB2626A5D}">
      <dgm:prSet/>
      <dgm:spPr/>
      <dgm:t>
        <a:bodyPr/>
        <a:lstStyle/>
        <a:p>
          <a:r>
            <a:rPr lang="en-US" dirty="0" smtClean="0"/>
            <a:t>From water	</a:t>
          </a:r>
          <a:endParaRPr lang="en-US" dirty="0"/>
        </a:p>
      </dgm:t>
    </dgm:pt>
    <dgm:pt modelId="{78B946B9-C1D9-0345-9393-15C10CA5374A}" type="parTrans" cxnId="{FC73F0E4-6ED9-D14D-995B-DA08DAE0762A}">
      <dgm:prSet/>
      <dgm:spPr/>
      <dgm:t>
        <a:bodyPr/>
        <a:lstStyle/>
        <a:p>
          <a:endParaRPr lang="en-US"/>
        </a:p>
      </dgm:t>
    </dgm:pt>
    <dgm:pt modelId="{F42AB903-D424-8A4D-B4CC-25F37077190C}" type="sibTrans" cxnId="{FC73F0E4-6ED9-D14D-995B-DA08DAE0762A}">
      <dgm:prSet/>
      <dgm:spPr/>
      <dgm:t>
        <a:bodyPr/>
        <a:lstStyle/>
        <a:p>
          <a:endParaRPr lang="en-US"/>
        </a:p>
      </dgm:t>
    </dgm:pt>
    <dgm:pt modelId="{72DD98BD-FCE2-D64A-B7B7-8D82A57CC3B3}">
      <dgm:prSet/>
      <dgm:spPr/>
      <dgm:t>
        <a:bodyPr/>
        <a:lstStyle/>
        <a:p>
          <a:r>
            <a:rPr lang="en-US" dirty="0" smtClean="0"/>
            <a:t>From carbonates</a:t>
          </a:r>
          <a:endParaRPr lang="en-US" dirty="0"/>
        </a:p>
      </dgm:t>
    </dgm:pt>
    <dgm:pt modelId="{CCEFA1DA-83D8-CF4B-B9BF-9E31B1055EE8}" type="parTrans" cxnId="{F043E63E-7D77-7A43-AEC4-41D055CA76C4}">
      <dgm:prSet/>
      <dgm:spPr/>
      <dgm:t>
        <a:bodyPr/>
        <a:lstStyle/>
        <a:p>
          <a:endParaRPr lang="en-US"/>
        </a:p>
      </dgm:t>
    </dgm:pt>
    <dgm:pt modelId="{EF141E46-B44F-DE4E-8064-33DADC3963F6}" type="sibTrans" cxnId="{F043E63E-7D77-7A43-AEC4-41D055CA76C4}">
      <dgm:prSet/>
      <dgm:spPr/>
      <dgm:t>
        <a:bodyPr/>
        <a:lstStyle/>
        <a:p>
          <a:endParaRPr lang="en-US"/>
        </a:p>
      </dgm:t>
    </dgm:pt>
    <dgm:pt modelId="{4FFA8B23-69CE-C143-8B90-178947799807}">
      <dgm:prSet/>
      <dgm:spPr/>
      <dgm:t>
        <a:bodyPr/>
        <a:lstStyle/>
        <a:p>
          <a:r>
            <a:rPr lang="en-US" dirty="0" smtClean="0"/>
            <a:t>From land</a:t>
          </a:r>
          <a:endParaRPr lang="en-US" dirty="0"/>
        </a:p>
      </dgm:t>
    </dgm:pt>
    <dgm:pt modelId="{198DDE99-23F4-4A4A-9A1C-803C5562730B}" type="parTrans" cxnId="{1C507C9B-9533-BA45-B1C5-D6D5586C2772}">
      <dgm:prSet/>
      <dgm:spPr/>
      <dgm:t>
        <a:bodyPr/>
        <a:lstStyle/>
        <a:p>
          <a:endParaRPr lang="en-US"/>
        </a:p>
      </dgm:t>
    </dgm:pt>
    <dgm:pt modelId="{F248D1D6-A9A4-904E-B4D8-310CA8D9DBFE}" type="sibTrans" cxnId="{1C507C9B-9533-BA45-B1C5-D6D5586C2772}">
      <dgm:prSet/>
      <dgm:spPr/>
      <dgm:t>
        <a:bodyPr/>
        <a:lstStyle/>
        <a:p>
          <a:endParaRPr lang="en-US"/>
        </a:p>
      </dgm:t>
    </dgm:pt>
    <dgm:pt modelId="{26FA5E8E-B854-1D4F-B72D-3DF1EB22958D}" type="pres">
      <dgm:prSet presAssocID="{E23A9700-A03E-E644-BC3A-4A68AC8B9F84}" presName="Name0" presStyleCnt="0">
        <dgm:presLayoutVars>
          <dgm:dir/>
          <dgm:animLvl val="lvl"/>
          <dgm:resizeHandles val="exact"/>
        </dgm:presLayoutVars>
      </dgm:prSet>
      <dgm:spPr/>
      <dgm:t>
        <a:bodyPr/>
        <a:lstStyle/>
        <a:p>
          <a:endParaRPr lang="en-US"/>
        </a:p>
      </dgm:t>
    </dgm:pt>
    <dgm:pt modelId="{589B0B60-0D10-E949-A9D5-1DD0959DDB04}" type="pres">
      <dgm:prSet presAssocID="{B55AFBC9-64C9-684D-8565-803B44CDB525}" presName="composite" presStyleCnt="0"/>
      <dgm:spPr/>
    </dgm:pt>
    <dgm:pt modelId="{81581DC2-CBBE-6B46-BBAC-33F504246552}" type="pres">
      <dgm:prSet presAssocID="{B55AFBC9-64C9-684D-8565-803B44CDB525}" presName="parTx" presStyleLbl="alignNode1" presStyleIdx="0" presStyleCnt="3">
        <dgm:presLayoutVars>
          <dgm:chMax val="0"/>
          <dgm:chPref val="0"/>
          <dgm:bulletEnabled val="1"/>
        </dgm:presLayoutVars>
      </dgm:prSet>
      <dgm:spPr/>
      <dgm:t>
        <a:bodyPr/>
        <a:lstStyle/>
        <a:p>
          <a:endParaRPr lang="en-US"/>
        </a:p>
      </dgm:t>
    </dgm:pt>
    <dgm:pt modelId="{A2469220-F37E-E04E-84FB-9FDFDBDF4AD5}" type="pres">
      <dgm:prSet presAssocID="{B55AFBC9-64C9-684D-8565-803B44CDB525}" presName="desTx" presStyleLbl="alignAccFollowNode1" presStyleIdx="0" presStyleCnt="3">
        <dgm:presLayoutVars>
          <dgm:bulletEnabled val="1"/>
        </dgm:presLayoutVars>
      </dgm:prSet>
      <dgm:spPr/>
      <dgm:t>
        <a:bodyPr/>
        <a:lstStyle/>
        <a:p>
          <a:endParaRPr lang="en-US"/>
        </a:p>
      </dgm:t>
    </dgm:pt>
    <dgm:pt modelId="{A115AB8E-709C-8041-8AFF-7C23F6936E63}" type="pres">
      <dgm:prSet presAssocID="{561B2D73-E641-F04E-95CB-6FAD8FE22F02}" presName="space" presStyleCnt="0"/>
      <dgm:spPr/>
    </dgm:pt>
    <dgm:pt modelId="{84991C74-4C42-2247-9D6A-35BA0098E571}" type="pres">
      <dgm:prSet presAssocID="{BD2698B0-486E-1F40-A139-19B64FD11E7B}" presName="composite" presStyleCnt="0"/>
      <dgm:spPr/>
    </dgm:pt>
    <dgm:pt modelId="{CF9FA6C8-C14D-C747-89DC-B20D294E603C}" type="pres">
      <dgm:prSet presAssocID="{BD2698B0-486E-1F40-A139-19B64FD11E7B}" presName="parTx" presStyleLbl="alignNode1" presStyleIdx="1" presStyleCnt="3">
        <dgm:presLayoutVars>
          <dgm:chMax val="0"/>
          <dgm:chPref val="0"/>
          <dgm:bulletEnabled val="1"/>
        </dgm:presLayoutVars>
      </dgm:prSet>
      <dgm:spPr/>
      <dgm:t>
        <a:bodyPr/>
        <a:lstStyle/>
        <a:p>
          <a:endParaRPr lang="en-US"/>
        </a:p>
      </dgm:t>
    </dgm:pt>
    <dgm:pt modelId="{114ECFD7-ACCA-4943-A07E-369C817388D8}" type="pres">
      <dgm:prSet presAssocID="{BD2698B0-486E-1F40-A139-19B64FD11E7B}" presName="desTx" presStyleLbl="alignAccFollowNode1" presStyleIdx="1" presStyleCnt="3">
        <dgm:presLayoutVars>
          <dgm:bulletEnabled val="1"/>
        </dgm:presLayoutVars>
      </dgm:prSet>
      <dgm:spPr/>
      <dgm:t>
        <a:bodyPr/>
        <a:lstStyle/>
        <a:p>
          <a:endParaRPr lang="en-US"/>
        </a:p>
      </dgm:t>
    </dgm:pt>
    <dgm:pt modelId="{86F60957-7A77-7F45-93B3-C153769A05E0}" type="pres">
      <dgm:prSet presAssocID="{1D93411D-329A-7747-9F6B-4021789D235E}" presName="space" presStyleCnt="0"/>
      <dgm:spPr/>
    </dgm:pt>
    <dgm:pt modelId="{D2F4CD6A-D91A-DD41-BA97-AA6FF0FADE77}" type="pres">
      <dgm:prSet presAssocID="{891CA75B-6AA8-FF44-8BAB-7ADB2236EBCB}" presName="composite" presStyleCnt="0"/>
      <dgm:spPr/>
    </dgm:pt>
    <dgm:pt modelId="{C4DD1A08-E394-7745-B03F-50E0F60BE1D1}" type="pres">
      <dgm:prSet presAssocID="{891CA75B-6AA8-FF44-8BAB-7ADB2236EBCB}" presName="parTx" presStyleLbl="alignNode1" presStyleIdx="2" presStyleCnt="3">
        <dgm:presLayoutVars>
          <dgm:chMax val="0"/>
          <dgm:chPref val="0"/>
          <dgm:bulletEnabled val="1"/>
        </dgm:presLayoutVars>
      </dgm:prSet>
      <dgm:spPr/>
      <dgm:t>
        <a:bodyPr/>
        <a:lstStyle/>
        <a:p>
          <a:endParaRPr lang="en-US"/>
        </a:p>
      </dgm:t>
    </dgm:pt>
    <dgm:pt modelId="{C872CE9E-F7E6-164F-8183-DD3F5BC32FDB}" type="pres">
      <dgm:prSet presAssocID="{891CA75B-6AA8-FF44-8BAB-7ADB2236EBCB}" presName="desTx" presStyleLbl="alignAccFollowNode1" presStyleIdx="2" presStyleCnt="3">
        <dgm:presLayoutVars>
          <dgm:bulletEnabled val="1"/>
        </dgm:presLayoutVars>
      </dgm:prSet>
      <dgm:spPr/>
      <dgm:t>
        <a:bodyPr/>
        <a:lstStyle/>
        <a:p>
          <a:endParaRPr lang="en-US"/>
        </a:p>
      </dgm:t>
    </dgm:pt>
  </dgm:ptLst>
  <dgm:cxnLst>
    <dgm:cxn modelId="{FC73F0E4-6ED9-D14D-995B-DA08DAE0762A}" srcId="{B55AFBC9-64C9-684D-8565-803B44CDB525}" destId="{3C11DE47-63F3-B641-BCB8-D08CB2626A5D}" srcOrd="0" destOrd="0" parTransId="{78B946B9-C1D9-0345-9393-15C10CA5374A}" sibTransId="{F42AB903-D424-8A4D-B4CC-25F37077190C}"/>
    <dgm:cxn modelId="{1C507C9B-9533-BA45-B1C5-D6D5586C2772}" srcId="{891CA75B-6AA8-FF44-8BAB-7ADB2236EBCB}" destId="{4FFA8B23-69CE-C143-8B90-178947799807}" srcOrd="0" destOrd="0" parTransId="{198DDE99-23F4-4A4A-9A1C-803C5562730B}" sibTransId="{F248D1D6-A9A4-904E-B4D8-310CA8D9DBFE}"/>
    <dgm:cxn modelId="{A8E27AB2-7F74-BA43-A9C0-D2F06247C2B6}" srcId="{E23A9700-A03E-E644-BC3A-4A68AC8B9F84}" destId="{B55AFBC9-64C9-684D-8565-803B44CDB525}" srcOrd="0" destOrd="0" parTransId="{C5DDE6C8-8B7E-A341-9CFE-32E90DB4F7DC}" sibTransId="{561B2D73-E641-F04E-95CB-6FAD8FE22F02}"/>
    <dgm:cxn modelId="{D526AA8F-B935-F143-9C94-86B865F7A19C}" type="presOf" srcId="{4FFA8B23-69CE-C143-8B90-178947799807}" destId="{C872CE9E-F7E6-164F-8183-DD3F5BC32FDB}" srcOrd="0" destOrd="0" presId="urn:microsoft.com/office/officeart/2005/8/layout/hList1"/>
    <dgm:cxn modelId="{F95BE119-09F0-2341-BACF-B21DD578AC33}" type="presOf" srcId="{891CA75B-6AA8-FF44-8BAB-7ADB2236EBCB}" destId="{C4DD1A08-E394-7745-B03F-50E0F60BE1D1}" srcOrd="0" destOrd="0" presId="urn:microsoft.com/office/officeart/2005/8/layout/hList1"/>
    <dgm:cxn modelId="{002B2808-5761-5F40-A501-60A3C809EF57}" type="presOf" srcId="{3C11DE47-63F3-B641-BCB8-D08CB2626A5D}" destId="{A2469220-F37E-E04E-84FB-9FDFDBDF4AD5}" srcOrd="0" destOrd="0" presId="urn:microsoft.com/office/officeart/2005/8/layout/hList1"/>
    <dgm:cxn modelId="{9335C567-9893-504B-941D-7A436726F146}" srcId="{E23A9700-A03E-E644-BC3A-4A68AC8B9F84}" destId="{BD2698B0-486E-1F40-A139-19B64FD11E7B}" srcOrd="1" destOrd="0" parTransId="{7F98D6AC-B148-504E-B940-755C4B439C77}" sibTransId="{1D93411D-329A-7747-9F6B-4021789D235E}"/>
    <dgm:cxn modelId="{8061F57A-5BBE-8241-8E56-28E5D86CA1E7}" srcId="{E23A9700-A03E-E644-BC3A-4A68AC8B9F84}" destId="{891CA75B-6AA8-FF44-8BAB-7ADB2236EBCB}" srcOrd="2" destOrd="0" parTransId="{C8B88DC9-1076-8643-A788-04371F6D976D}" sibTransId="{E69D1201-09D1-DA49-A701-42D296FEDF5E}"/>
    <dgm:cxn modelId="{3B83FF86-1BDD-2E41-BEE2-93CA5018A26F}" type="presOf" srcId="{B55AFBC9-64C9-684D-8565-803B44CDB525}" destId="{81581DC2-CBBE-6B46-BBAC-33F504246552}" srcOrd="0" destOrd="0" presId="urn:microsoft.com/office/officeart/2005/8/layout/hList1"/>
    <dgm:cxn modelId="{F043E63E-7D77-7A43-AEC4-41D055CA76C4}" srcId="{BD2698B0-486E-1F40-A139-19B64FD11E7B}" destId="{72DD98BD-FCE2-D64A-B7B7-8D82A57CC3B3}" srcOrd="0" destOrd="0" parTransId="{CCEFA1DA-83D8-CF4B-B9BF-9E31B1055EE8}" sibTransId="{EF141E46-B44F-DE4E-8064-33DADC3963F6}"/>
    <dgm:cxn modelId="{BA1D5D9E-24CB-834E-ACDE-3E599212E34F}" type="presOf" srcId="{72DD98BD-FCE2-D64A-B7B7-8D82A57CC3B3}" destId="{114ECFD7-ACCA-4943-A07E-369C817388D8}" srcOrd="0" destOrd="0" presId="urn:microsoft.com/office/officeart/2005/8/layout/hList1"/>
    <dgm:cxn modelId="{2B9E512E-F6A2-7043-B59F-7F05ED37341F}" type="presOf" srcId="{BD2698B0-486E-1F40-A139-19B64FD11E7B}" destId="{CF9FA6C8-C14D-C747-89DC-B20D294E603C}" srcOrd="0" destOrd="0" presId="urn:microsoft.com/office/officeart/2005/8/layout/hList1"/>
    <dgm:cxn modelId="{561EC733-9DB0-9147-8429-DCD091E63C3D}" type="presOf" srcId="{E23A9700-A03E-E644-BC3A-4A68AC8B9F84}" destId="{26FA5E8E-B854-1D4F-B72D-3DF1EB22958D}" srcOrd="0" destOrd="0" presId="urn:microsoft.com/office/officeart/2005/8/layout/hList1"/>
    <dgm:cxn modelId="{5F5E0926-6800-D44D-AFEC-8A783934B493}" type="presParOf" srcId="{26FA5E8E-B854-1D4F-B72D-3DF1EB22958D}" destId="{589B0B60-0D10-E949-A9D5-1DD0959DDB04}" srcOrd="0" destOrd="0" presId="urn:microsoft.com/office/officeart/2005/8/layout/hList1"/>
    <dgm:cxn modelId="{4E240853-E94E-2345-B464-CD14BBE11A02}" type="presParOf" srcId="{589B0B60-0D10-E949-A9D5-1DD0959DDB04}" destId="{81581DC2-CBBE-6B46-BBAC-33F504246552}" srcOrd="0" destOrd="0" presId="urn:microsoft.com/office/officeart/2005/8/layout/hList1"/>
    <dgm:cxn modelId="{0A03D120-5A4B-E745-8557-BCB4B73F5F4C}" type="presParOf" srcId="{589B0B60-0D10-E949-A9D5-1DD0959DDB04}" destId="{A2469220-F37E-E04E-84FB-9FDFDBDF4AD5}" srcOrd="1" destOrd="0" presId="urn:microsoft.com/office/officeart/2005/8/layout/hList1"/>
    <dgm:cxn modelId="{5FFAD43A-A119-A54E-A50D-2F9D5708DD08}" type="presParOf" srcId="{26FA5E8E-B854-1D4F-B72D-3DF1EB22958D}" destId="{A115AB8E-709C-8041-8AFF-7C23F6936E63}" srcOrd="1" destOrd="0" presId="urn:microsoft.com/office/officeart/2005/8/layout/hList1"/>
    <dgm:cxn modelId="{B0E74DE7-DC7C-994D-994D-E9CE5D5162D9}" type="presParOf" srcId="{26FA5E8E-B854-1D4F-B72D-3DF1EB22958D}" destId="{84991C74-4C42-2247-9D6A-35BA0098E571}" srcOrd="2" destOrd="0" presId="urn:microsoft.com/office/officeart/2005/8/layout/hList1"/>
    <dgm:cxn modelId="{CDC95484-43B5-4647-8C39-E9D31B62B53D}" type="presParOf" srcId="{84991C74-4C42-2247-9D6A-35BA0098E571}" destId="{CF9FA6C8-C14D-C747-89DC-B20D294E603C}" srcOrd="0" destOrd="0" presId="urn:microsoft.com/office/officeart/2005/8/layout/hList1"/>
    <dgm:cxn modelId="{036A30AA-3AF4-3649-B923-3C3DE3C6C5BA}" type="presParOf" srcId="{84991C74-4C42-2247-9D6A-35BA0098E571}" destId="{114ECFD7-ACCA-4943-A07E-369C817388D8}" srcOrd="1" destOrd="0" presId="urn:microsoft.com/office/officeart/2005/8/layout/hList1"/>
    <dgm:cxn modelId="{70943824-1957-7E41-8DE4-6CA71ED782FC}" type="presParOf" srcId="{26FA5E8E-B854-1D4F-B72D-3DF1EB22958D}" destId="{86F60957-7A77-7F45-93B3-C153769A05E0}" srcOrd="3" destOrd="0" presId="urn:microsoft.com/office/officeart/2005/8/layout/hList1"/>
    <dgm:cxn modelId="{FEE432F6-4767-7041-A437-7967434D2E42}" type="presParOf" srcId="{26FA5E8E-B854-1D4F-B72D-3DF1EB22958D}" destId="{D2F4CD6A-D91A-DD41-BA97-AA6FF0FADE77}" srcOrd="4" destOrd="0" presId="urn:microsoft.com/office/officeart/2005/8/layout/hList1"/>
    <dgm:cxn modelId="{D8F98217-44A7-F447-AAE0-3DCE60B4157B}" type="presParOf" srcId="{D2F4CD6A-D91A-DD41-BA97-AA6FF0FADE77}" destId="{C4DD1A08-E394-7745-B03F-50E0F60BE1D1}" srcOrd="0" destOrd="0" presId="urn:microsoft.com/office/officeart/2005/8/layout/hList1"/>
    <dgm:cxn modelId="{E591A280-AF63-FC4F-B9D2-EC4316325D0F}" type="presParOf" srcId="{D2F4CD6A-D91A-DD41-BA97-AA6FF0FADE77}" destId="{C872CE9E-F7E6-164F-8183-DD3F5BC32FDB}" srcOrd="1" destOrd="0" presId="urn:microsoft.com/office/officeart/2005/8/layout/h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326640A-D17B-7941-8B6E-4DABF0B8EA0E}">
      <dsp:nvSpPr>
        <dsp:cNvPr id="0" name=""/>
        <dsp:cNvSpPr/>
      </dsp:nvSpPr>
      <dsp:spPr>
        <a:xfrm>
          <a:off x="3" y="312868"/>
          <a:ext cx="2161877" cy="1297126"/>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err="1" smtClean="0"/>
            <a:t>Archean</a:t>
          </a:r>
          <a:endParaRPr lang="en-US" sz="2200" kern="1200" dirty="0" smtClean="0"/>
        </a:p>
        <a:p>
          <a:pPr lvl="0" algn="ctr" defTabSz="977900">
            <a:lnSpc>
              <a:spcPct val="90000"/>
            </a:lnSpc>
            <a:spcBef>
              <a:spcPct val="0"/>
            </a:spcBef>
            <a:spcAft>
              <a:spcPct val="35000"/>
            </a:spcAft>
          </a:pPr>
          <a:r>
            <a:rPr lang="en-US" sz="2200" kern="1200" dirty="0" smtClean="0"/>
            <a:t>3.8-2.5 </a:t>
          </a:r>
          <a:r>
            <a:rPr lang="en-US" sz="2200" kern="1200" dirty="0" err="1" smtClean="0"/>
            <a:t>Ga</a:t>
          </a:r>
          <a:endParaRPr lang="en-US" sz="2200" kern="1200" dirty="0"/>
        </a:p>
      </dsp:txBody>
      <dsp:txXfrm>
        <a:off x="3" y="312868"/>
        <a:ext cx="2161877" cy="1297126"/>
      </dsp:txXfrm>
    </dsp:sp>
    <dsp:sp modelId="{4CA4F751-F91D-5E4B-A3BA-F3DBEA2DAEC9}">
      <dsp:nvSpPr>
        <dsp:cNvPr id="0" name=""/>
        <dsp:cNvSpPr/>
      </dsp:nvSpPr>
      <dsp:spPr>
        <a:xfrm rot="21594523">
          <a:off x="2379875" y="690921"/>
          <a:ext cx="462150" cy="536145"/>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rot="21594523">
        <a:off x="2379875" y="690921"/>
        <a:ext cx="462150" cy="536145"/>
      </dsp:txXfrm>
    </dsp:sp>
    <dsp:sp modelId="{D5967DAC-248E-4540-9F47-F3BBF2A48FB2}">
      <dsp:nvSpPr>
        <dsp:cNvPr id="0" name=""/>
        <dsp:cNvSpPr/>
      </dsp:nvSpPr>
      <dsp:spPr>
        <a:xfrm>
          <a:off x="3033861" y="0"/>
          <a:ext cx="2161877" cy="1913196"/>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err="1" smtClean="0"/>
            <a:t>Proterozoic</a:t>
          </a:r>
          <a:endParaRPr lang="en-US" sz="2200" kern="1200" dirty="0" smtClean="0"/>
        </a:p>
        <a:p>
          <a:pPr lvl="0" algn="ctr" defTabSz="977900">
            <a:lnSpc>
              <a:spcPct val="90000"/>
            </a:lnSpc>
            <a:spcBef>
              <a:spcPct val="0"/>
            </a:spcBef>
            <a:spcAft>
              <a:spcPct val="35000"/>
            </a:spcAft>
          </a:pPr>
          <a:r>
            <a:rPr lang="en-US" sz="2200" kern="1200" dirty="0" smtClean="0"/>
            <a:t>2.5 </a:t>
          </a:r>
          <a:r>
            <a:rPr lang="en-US" sz="2200" kern="1200" dirty="0" err="1" smtClean="0"/>
            <a:t>Ga</a:t>
          </a:r>
          <a:r>
            <a:rPr lang="en-US" sz="2200" kern="1200" dirty="0" smtClean="0"/>
            <a:t> to 542 Ma</a:t>
          </a:r>
          <a:endParaRPr lang="en-US" sz="2200" kern="1200" dirty="0"/>
        </a:p>
      </dsp:txBody>
      <dsp:txXfrm>
        <a:off x="3033861" y="0"/>
        <a:ext cx="2161877" cy="1913196"/>
      </dsp:txXfrm>
    </dsp:sp>
    <dsp:sp modelId="{BDED11C5-AD0B-A248-9D39-DF7C3A6720B3}">
      <dsp:nvSpPr>
        <dsp:cNvPr id="0" name=""/>
        <dsp:cNvSpPr/>
      </dsp:nvSpPr>
      <dsp:spPr>
        <a:xfrm rot="21546263">
          <a:off x="5413706" y="664607"/>
          <a:ext cx="462207" cy="536145"/>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rot="21546263">
        <a:off x="5413706" y="664607"/>
        <a:ext cx="462207" cy="536145"/>
      </dsp:txXfrm>
    </dsp:sp>
    <dsp:sp modelId="{FE560ACC-1F9B-564F-850D-69BE650F883B}">
      <dsp:nvSpPr>
        <dsp:cNvPr id="0" name=""/>
        <dsp:cNvSpPr/>
      </dsp:nvSpPr>
      <dsp:spPr>
        <a:xfrm>
          <a:off x="6067722" y="260607"/>
          <a:ext cx="2161877" cy="1297126"/>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err="1" smtClean="0"/>
            <a:t>Phanerozoic</a:t>
          </a:r>
          <a:endParaRPr lang="en-US" sz="2200" kern="1200" dirty="0" smtClean="0"/>
        </a:p>
        <a:p>
          <a:pPr lvl="0" algn="ctr" defTabSz="977900">
            <a:lnSpc>
              <a:spcPct val="90000"/>
            </a:lnSpc>
            <a:spcBef>
              <a:spcPct val="0"/>
            </a:spcBef>
            <a:spcAft>
              <a:spcPct val="35000"/>
            </a:spcAft>
          </a:pPr>
          <a:r>
            <a:rPr lang="en-US" sz="2200" kern="1200" dirty="0" smtClean="0"/>
            <a:t>542  Ma to now</a:t>
          </a:r>
          <a:endParaRPr lang="en-US" sz="2200" kern="1200" dirty="0"/>
        </a:p>
      </dsp:txBody>
      <dsp:txXfrm>
        <a:off x="6067722" y="260607"/>
        <a:ext cx="2161877" cy="1297126"/>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5A4F63F-9D7B-6042-B376-B28F3BFC6D01}">
      <dsp:nvSpPr>
        <dsp:cNvPr id="0" name=""/>
        <dsp:cNvSpPr/>
      </dsp:nvSpPr>
      <dsp:spPr>
        <a:xfrm>
          <a:off x="1016793" y="1015762"/>
          <a:ext cx="1904255" cy="1270138"/>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lvl="0" algn="l" defTabSz="889000">
            <a:lnSpc>
              <a:spcPct val="90000"/>
            </a:lnSpc>
            <a:spcBef>
              <a:spcPct val="0"/>
            </a:spcBef>
            <a:spcAft>
              <a:spcPct val="35000"/>
            </a:spcAft>
          </a:pPr>
          <a:r>
            <a:rPr lang="en-US" sz="2000" kern="1200" dirty="0" smtClean="0"/>
            <a:t>Degree of </a:t>
          </a:r>
          <a:r>
            <a:rPr lang="en-US" sz="2000" kern="1200" dirty="0" err="1" smtClean="0"/>
            <a:t>Pyritization</a:t>
          </a:r>
          <a:endParaRPr lang="en-US" sz="2000" kern="1200" dirty="0"/>
        </a:p>
      </dsp:txBody>
      <dsp:txXfrm>
        <a:off x="1321474" y="1015762"/>
        <a:ext cx="1599574" cy="1270138"/>
      </dsp:txXfrm>
    </dsp:sp>
    <dsp:sp modelId="{B8B428EE-AA2B-3044-8B26-6DBFDCABC9B0}">
      <dsp:nvSpPr>
        <dsp:cNvPr id="0" name=""/>
        <dsp:cNvSpPr/>
      </dsp:nvSpPr>
      <dsp:spPr>
        <a:xfrm>
          <a:off x="1016793" y="2285900"/>
          <a:ext cx="1904255" cy="1270138"/>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lvl="0" algn="l" defTabSz="889000">
            <a:lnSpc>
              <a:spcPct val="90000"/>
            </a:lnSpc>
            <a:spcBef>
              <a:spcPct val="0"/>
            </a:spcBef>
            <a:spcAft>
              <a:spcPct val="35000"/>
            </a:spcAft>
          </a:pPr>
          <a:r>
            <a:rPr lang="en-US" sz="2000" kern="1200" dirty="0" smtClean="0"/>
            <a:t>Uranium Isotopes</a:t>
          </a:r>
          <a:endParaRPr lang="en-US" sz="2000" kern="1200" dirty="0"/>
        </a:p>
      </dsp:txBody>
      <dsp:txXfrm>
        <a:off x="1321474" y="2285900"/>
        <a:ext cx="1599574" cy="1270138"/>
      </dsp:txXfrm>
    </dsp:sp>
    <dsp:sp modelId="{F4A26F14-1D02-F54C-9729-D42E7899AB67}">
      <dsp:nvSpPr>
        <dsp:cNvPr id="0" name=""/>
        <dsp:cNvSpPr/>
      </dsp:nvSpPr>
      <dsp:spPr>
        <a:xfrm>
          <a:off x="1190" y="507960"/>
          <a:ext cx="1269503" cy="1269503"/>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US" sz="1800" kern="1200" dirty="0" smtClean="0"/>
            <a:t>Inorganic</a:t>
          </a:r>
          <a:endParaRPr lang="en-US" sz="1800" kern="1200" dirty="0"/>
        </a:p>
      </dsp:txBody>
      <dsp:txXfrm>
        <a:off x="1190" y="507960"/>
        <a:ext cx="1269503" cy="1269503"/>
      </dsp:txXfrm>
    </dsp:sp>
    <dsp:sp modelId="{96040964-A8EC-4941-8763-D63DA90925CD}">
      <dsp:nvSpPr>
        <dsp:cNvPr id="0" name=""/>
        <dsp:cNvSpPr/>
      </dsp:nvSpPr>
      <dsp:spPr>
        <a:xfrm>
          <a:off x="4190553" y="1015762"/>
          <a:ext cx="1904255" cy="1270138"/>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lvl="0" algn="l" defTabSz="1066800">
            <a:lnSpc>
              <a:spcPct val="90000"/>
            </a:lnSpc>
            <a:spcBef>
              <a:spcPct val="0"/>
            </a:spcBef>
            <a:spcAft>
              <a:spcPct val="35000"/>
            </a:spcAft>
          </a:pPr>
          <a:r>
            <a:rPr lang="en-US" sz="2400" kern="1200" dirty="0" smtClean="0"/>
            <a:t>Biomarkers</a:t>
          </a:r>
          <a:endParaRPr lang="en-US" sz="2400" kern="1200" dirty="0"/>
        </a:p>
      </dsp:txBody>
      <dsp:txXfrm>
        <a:off x="4495234" y="1015762"/>
        <a:ext cx="1599574" cy="1270138"/>
      </dsp:txXfrm>
    </dsp:sp>
    <dsp:sp modelId="{3665E804-F98F-B54F-BA7D-7BE747A22E0D}">
      <dsp:nvSpPr>
        <dsp:cNvPr id="0" name=""/>
        <dsp:cNvSpPr/>
      </dsp:nvSpPr>
      <dsp:spPr>
        <a:xfrm>
          <a:off x="3174950" y="507960"/>
          <a:ext cx="1269503" cy="1269503"/>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US" sz="1800" kern="1200" dirty="0" smtClean="0"/>
            <a:t>Organic</a:t>
          </a:r>
          <a:endParaRPr lang="en-US" sz="1800" kern="1200" dirty="0"/>
        </a:p>
      </dsp:txBody>
      <dsp:txXfrm>
        <a:off x="3174950" y="507960"/>
        <a:ext cx="1269503" cy="1269503"/>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1581DC2-CBBE-6B46-BBAC-33F504246552}">
      <dsp:nvSpPr>
        <dsp:cNvPr id="0" name=""/>
        <dsp:cNvSpPr/>
      </dsp:nvSpPr>
      <dsp:spPr>
        <a:xfrm>
          <a:off x="2571" y="1208541"/>
          <a:ext cx="2507456" cy="835200"/>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206248" tIns="117856" rIns="206248" bIns="117856" numCol="1" spcCol="1270" anchor="ctr" anchorCtr="0">
          <a:noAutofit/>
        </a:bodyPr>
        <a:lstStyle/>
        <a:p>
          <a:pPr lvl="0" algn="ctr" defTabSz="1289050" rtl="0">
            <a:lnSpc>
              <a:spcPct val="90000"/>
            </a:lnSpc>
            <a:spcBef>
              <a:spcPct val="0"/>
            </a:spcBef>
            <a:spcAft>
              <a:spcPct val="35000"/>
            </a:spcAft>
          </a:pPr>
          <a:r>
            <a:rPr lang="en-US" sz="2900" kern="1200" dirty="0" smtClean="0"/>
            <a:t>*</a:t>
          </a:r>
          <a:r>
            <a:rPr lang="en-US" sz="2900" kern="1200" dirty="0" err="1" smtClean="0"/>
            <a:t>Authigenic</a:t>
          </a:r>
          <a:r>
            <a:rPr lang="en-US" sz="2900" kern="1200" dirty="0" smtClean="0"/>
            <a:t> * </a:t>
          </a:r>
          <a:endParaRPr lang="en-US" sz="2900" kern="1200" dirty="0"/>
        </a:p>
      </dsp:txBody>
      <dsp:txXfrm>
        <a:off x="2571" y="1208541"/>
        <a:ext cx="2507456" cy="835200"/>
      </dsp:txXfrm>
    </dsp:sp>
    <dsp:sp modelId="{A2469220-F37E-E04E-84FB-9FDFDBDF4AD5}">
      <dsp:nvSpPr>
        <dsp:cNvPr id="0" name=""/>
        <dsp:cNvSpPr/>
      </dsp:nvSpPr>
      <dsp:spPr>
        <a:xfrm>
          <a:off x="2571" y="2043741"/>
          <a:ext cx="2507456" cy="1273680"/>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4686" tIns="154686" rIns="206248" bIns="232029" numCol="1" spcCol="1270" anchor="t" anchorCtr="0">
          <a:noAutofit/>
        </a:bodyPr>
        <a:lstStyle/>
        <a:p>
          <a:pPr marL="285750" lvl="1" indent="-285750" algn="l" defTabSz="1289050">
            <a:lnSpc>
              <a:spcPct val="90000"/>
            </a:lnSpc>
            <a:spcBef>
              <a:spcPct val="0"/>
            </a:spcBef>
            <a:spcAft>
              <a:spcPct val="15000"/>
            </a:spcAft>
            <a:buChar char="••"/>
          </a:pPr>
          <a:r>
            <a:rPr lang="en-US" sz="2900" kern="1200" dirty="0" smtClean="0"/>
            <a:t>From water	</a:t>
          </a:r>
          <a:endParaRPr lang="en-US" sz="2900" kern="1200" dirty="0"/>
        </a:p>
      </dsp:txBody>
      <dsp:txXfrm>
        <a:off x="2571" y="2043741"/>
        <a:ext cx="2507456" cy="1273680"/>
      </dsp:txXfrm>
    </dsp:sp>
    <dsp:sp modelId="{CF9FA6C8-C14D-C747-89DC-B20D294E603C}">
      <dsp:nvSpPr>
        <dsp:cNvPr id="0" name=""/>
        <dsp:cNvSpPr/>
      </dsp:nvSpPr>
      <dsp:spPr>
        <a:xfrm>
          <a:off x="2861071" y="1208541"/>
          <a:ext cx="2507456" cy="835200"/>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206248" tIns="117856" rIns="206248" bIns="117856" numCol="1" spcCol="1270" anchor="ctr" anchorCtr="0">
          <a:noAutofit/>
        </a:bodyPr>
        <a:lstStyle/>
        <a:p>
          <a:pPr lvl="0" algn="ctr" defTabSz="1289050" rtl="0">
            <a:lnSpc>
              <a:spcPct val="90000"/>
            </a:lnSpc>
            <a:spcBef>
              <a:spcPct val="0"/>
            </a:spcBef>
            <a:spcAft>
              <a:spcPct val="35000"/>
            </a:spcAft>
          </a:pPr>
          <a:r>
            <a:rPr lang="en-US" sz="2900" kern="1200" dirty="0" smtClean="0"/>
            <a:t>Carbonates</a:t>
          </a:r>
          <a:endParaRPr lang="en-US" sz="2900" kern="1200" dirty="0"/>
        </a:p>
      </dsp:txBody>
      <dsp:txXfrm>
        <a:off x="2861071" y="1208541"/>
        <a:ext cx="2507456" cy="835200"/>
      </dsp:txXfrm>
    </dsp:sp>
    <dsp:sp modelId="{114ECFD7-ACCA-4943-A07E-369C817388D8}">
      <dsp:nvSpPr>
        <dsp:cNvPr id="0" name=""/>
        <dsp:cNvSpPr/>
      </dsp:nvSpPr>
      <dsp:spPr>
        <a:xfrm>
          <a:off x="2861071" y="2043741"/>
          <a:ext cx="2507456" cy="1273680"/>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4686" tIns="154686" rIns="206248" bIns="232029" numCol="1" spcCol="1270" anchor="t" anchorCtr="0">
          <a:noAutofit/>
        </a:bodyPr>
        <a:lstStyle/>
        <a:p>
          <a:pPr marL="285750" lvl="1" indent="-285750" algn="l" defTabSz="1289050">
            <a:lnSpc>
              <a:spcPct val="90000"/>
            </a:lnSpc>
            <a:spcBef>
              <a:spcPct val="0"/>
            </a:spcBef>
            <a:spcAft>
              <a:spcPct val="15000"/>
            </a:spcAft>
            <a:buChar char="••"/>
          </a:pPr>
          <a:r>
            <a:rPr lang="en-US" sz="2900" kern="1200" dirty="0" smtClean="0"/>
            <a:t>From carbonates</a:t>
          </a:r>
          <a:endParaRPr lang="en-US" sz="2900" kern="1200" dirty="0"/>
        </a:p>
      </dsp:txBody>
      <dsp:txXfrm>
        <a:off x="2861071" y="2043741"/>
        <a:ext cx="2507456" cy="1273680"/>
      </dsp:txXfrm>
    </dsp:sp>
    <dsp:sp modelId="{C4DD1A08-E394-7745-B03F-50E0F60BE1D1}">
      <dsp:nvSpPr>
        <dsp:cNvPr id="0" name=""/>
        <dsp:cNvSpPr/>
      </dsp:nvSpPr>
      <dsp:spPr>
        <a:xfrm>
          <a:off x="5719571" y="1208541"/>
          <a:ext cx="2507456" cy="835200"/>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206248" tIns="117856" rIns="206248" bIns="117856" numCol="1" spcCol="1270" anchor="ctr" anchorCtr="0">
          <a:noAutofit/>
        </a:bodyPr>
        <a:lstStyle/>
        <a:p>
          <a:pPr lvl="0" algn="ctr" defTabSz="1289050" rtl="0">
            <a:lnSpc>
              <a:spcPct val="90000"/>
            </a:lnSpc>
            <a:spcBef>
              <a:spcPct val="0"/>
            </a:spcBef>
            <a:spcAft>
              <a:spcPct val="35000"/>
            </a:spcAft>
          </a:pPr>
          <a:r>
            <a:rPr lang="en-US" sz="2900" kern="1200" dirty="0" err="1" smtClean="0"/>
            <a:t>Detrital</a:t>
          </a:r>
          <a:endParaRPr lang="en-US" sz="2900" kern="1200" dirty="0"/>
        </a:p>
      </dsp:txBody>
      <dsp:txXfrm>
        <a:off x="5719571" y="1208541"/>
        <a:ext cx="2507456" cy="835200"/>
      </dsp:txXfrm>
    </dsp:sp>
    <dsp:sp modelId="{C872CE9E-F7E6-164F-8183-DD3F5BC32FDB}">
      <dsp:nvSpPr>
        <dsp:cNvPr id="0" name=""/>
        <dsp:cNvSpPr/>
      </dsp:nvSpPr>
      <dsp:spPr>
        <a:xfrm>
          <a:off x="5719571" y="2043741"/>
          <a:ext cx="2507456" cy="1273680"/>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4686" tIns="154686" rIns="206248" bIns="232029" numCol="1" spcCol="1270" anchor="t" anchorCtr="0">
          <a:noAutofit/>
        </a:bodyPr>
        <a:lstStyle/>
        <a:p>
          <a:pPr marL="285750" lvl="1" indent="-285750" algn="l" defTabSz="1289050">
            <a:lnSpc>
              <a:spcPct val="90000"/>
            </a:lnSpc>
            <a:spcBef>
              <a:spcPct val="0"/>
            </a:spcBef>
            <a:spcAft>
              <a:spcPct val="15000"/>
            </a:spcAft>
            <a:buChar char="••"/>
          </a:pPr>
          <a:r>
            <a:rPr lang="en-US" sz="2900" kern="1200" dirty="0" smtClean="0"/>
            <a:t>From land</a:t>
          </a:r>
          <a:endParaRPr lang="en-US" sz="2900" kern="1200" dirty="0"/>
        </a:p>
      </dsp:txBody>
      <dsp:txXfrm>
        <a:off x="5719571" y="2043741"/>
        <a:ext cx="2507456" cy="127368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pict"/></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526969-FCAF-174C-9094-5D5530A807E1}" type="datetimeFigureOut">
              <a:rPr lang="en-US" smtClean="0"/>
              <a:pPr/>
              <a:t>4/6/12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311AF95-00F1-5048-8BC1-503978B6A26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Hi! My name is Quinn </a:t>
            </a:r>
            <a:r>
              <a:rPr lang="en-US" sz="1200" kern="1200" dirty="0" err="1" smtClean="0">
                <a:solidFill>
                  <a:schemeClr val="tx1"/>
                </a:solidFill>
                <a:latin typeface="+mn-lt"/>
                <a:ea typeface="+mn-ea"/>
                <a:cs typeface="+mn-cs"/>
              </a:rPr>
              <a:t>Shollenberger</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and I am a sophomore studying chemistry in the Department of Chemistry and Biochemistry at Arizona State University. Today, I would like to introduce to you and explain my project along with our results. My topic is examining uranium geochemistry in the 1.64 billion year old Barney Creek Formation.</a:t>
            </a:r>
            <a:r>
              <a:rPr lang="en-US" dirty="0" smtClean="0"/>
              <a:t> </a:t>
            </a:r>
            <a:endParaRPr lang="en-US" dirty="0"/>
          </a:p>
        </p:txBody>
      </p:sp>
      <p:sp>
        <p:nvSpPr>
          <p:cNvPr id="4" name="Slide Number Placeholder 3"/>
          <p:cNvSpPr>
            <a:spLocks noGrp="1"/>
          </p:cNvSpPr>
          <p:nvPr>
            <p:ph type="sldNum" sz="quarter" idx="10"/>
          </p:nvPr>
        </p:nvSpPr>
        <p:spPr/>
        <p:txBody>
          <a:bodyPr/>
          <a:lstStyle/>
          <a:p>
            <a:fld id="{C311AF95-00F1-5048-8BC1-503978B6A266}"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At the start of this fall 2011 semester, I began column chemistry on the samples. Column chemistry involves getting rid of all the metals in the sample besides uranium so I can properly look at the uranium ratio. I spiked the samples in order to account for mass biases in the Neptune </a:t>
            </a:r>
            <a:r>
              <a:rPr lang="en-US" sz="1200" dirty="0" smtClean="0"/>
              <a:t>Multi Collector-Inductively Coupled Plasma Mass Spectrometer</a:t>
            </a:r>
            <a:r>
              <a:rPr lang="en-US" sz="1200" kern="1200" dirty="0" smtClean="0">
                <a:solidFill>
                  <a:schemeClr val="tx1"/>
                </a:solidFill>
                <a:latin typeface="+mn-lt"/>
                <a:ea typeface="+mn-ea"/>
                <a:cs typeface="+mn-cs"/>
              </a:rPr>
              <a:t>. The samples were doubled spiked before being ran through the columns. The sample was added to ion exchange resin in nitric acid which kept the uranium and thorium in the column. Then hydrochloric acid and oxalic acid were added to remove the thorium. Final the uranium comes through the column along with some organics from the resin by adding hydrochloric acid. After column chemistry, </a:t>
            </a:r>
            <a:r>
              <a:rPr lang="en-US" sz="1200" kern="1200" dirty="0" err="1" smtClean="0">
                <a:solidFill>
                  <a:schemeClr val="tx1"/>
                </a:solidFill>
                <a:latin typeface="+mn-lt"/>
                <a:ea typeface="+mn-ea"/>
                <a:cs typeface="+mn-cs"/>
              </a:rPr>
              <a:t>peroxicid</a:t>
            </a:r>
            <a:r>
              <a:rPr lang="en-US" sz="1200" kern="1200" dirty="0" smtClean="0">
                <a:solidFill>
                  <a:schemeClr val="tx1"/>
                </a:solidFill>
                <a:latin typeface="+mn-lt"/>
                <a:ea typeface="+mn-ea"/>
                <a:cs typeface="+mn-cs"/>
              </a:rPr>
              <a:t> was added to the samples to remove the organics and then the samples were dried down and were prepared for the Neptune. Then the samples were processed on the Neptune. This machine is a </a:t>
            </a:r>
            <a:r>
              <a:rPr lang="en-US" sz="1200" kern="1200" dirty="0" err="1" smtClean="0">
                <a:solidFill>
                  <a:schemeClr val="tx1"/>
                </a:solidFill>
                <a:latin typeface="+mn-lt"/>
                <a:ea typeface="+mn-ea"/>
                <a:cs typeface="+mn-cs"/>
              </a:rPr>
              <a:t>multicollector</a:t>
            </a:r>
            <a:r>
              <a:rPr lang="en-US" sz="1200" kern="1200" dirty="0" smtClean="0">
                <a:solidFill>
                  <a:schemeClr val="tx1"/>
                </a:solidFill>
                <a:latin typeface="+mn-lt"/>
                <a:ea typeface="+mn-ea"/>
                <a:cs typeface="+mn-cs"/>
              </a:rPr>
              <a:t> that has the ability to measure element ratios. </a:t>
            </a:r>
            <a:endParaRPr lang="en-US" dirty="0"/>
          </a:p>
        </p:txBody>
      </p:sp>
      <p:sp>
        <p:nvSpPr>
          <p:cNvPr id="4" name="Slide Number Placeholder 3"/>
          <p:cNvSpPr>
            <a:spLocks noGrp="1"/>
          </p:cNvSpPr>
          <p:nvPr>
            <p:ph type="sldNum" sz="quarter" idx="10"/>
          </p:nvPr>
        </p:nvSpPr>
        <p:spPr/>
        <p:txBody>
          <a:bodyPr/>
          <a:lstStyle/>
          <a:p>
            <a:fld id="{C311AF95-00F1-5048-8BC1-503978B6A266}"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We hypothesize that our results will show us a light uranium isotope ratio. If the global ocean is reducing as we think, then heavy uranium will be deposited in many basins, leaving the global uranium isotopic composition light.  Since the McArthur Basin may be a more extremely </a:t>
            </a:r>
            <a:r>
              <a:rPr lang="en-US" sz="1200" kern="1200" dirty="0" err="1" smtClean="0">
                <a:solidFill>
                  <a:schemeClr val="tx1"/>
                </a:solidFill>
                <a:latin typeface="+mn-lt"/>
                <a:ea typeface="+mn-ea"/>
                <a:cs typeface="+mn-cs"/>
              </a:rPr>
              <a:t>euxinic</a:t>
            </a:r>
            <a:r>
              <a:rPr lang="en-US" sz="1200" kern="1200" dirty="0" smtClean="0">
                <a:solidFill>
                  <a:schemeClr val="tx1"/>
                </a:solidFill>
                <a:latin typeface="+mn-lt"/>
                <a:ea typeface="+mn-ea"/>
                <a:cs typeface="+mn-cs"/>
              </a:rPr>
              <a:t> basin than the global ocean at this time, we may see a heavy isotopic signature compared to the global signature at the time, but I expect to see a light ratio relative to modern </a:t>
            </a:r>
            <a:r>
              <a:rPr lang="en-US" sz="1200" kern="1200" dirty="0" err="1" smtClean="0">
                <a:solidFill>
                  <a:schemeClr val="tx1"/>
                </a:solidFill>
                <a:latin typeface="+mn-lt"/>
                <a:ea typeface="+mn-ea"/>
                <a:cs typeface="+mn-cs"/>
              </a:rPr>
              <a:t>euxinic</a:t>
            </a:r>
            <a:r>
              <a:rPr lang="en-US" sz="1200" kern="1200" dirty="0" smtClean="0">
                <a:solidFill>
                  <a:schemeClr val="tx1"/>
                </a:solidFill>
                <a:latin typeface="+mn-lt"/>
                <a:ea typeface="+mn-ea"/>
                <a:cs typeface="+mn-cs"/>
              </a:rPr>
              <a:t> basins. This would agree with our hypothesis that the ocean during this time was </a:t>
            </a:r>
            <a:r>
              <a:rPr lang="en-US" sz="1200" kern="1200" dirty="0" err="1" smtClean="0">
                <a:solidFill>
                  <a:schemeClr val="tx1"/>
                </a:solidFill>
                <a:latin typeface="+mn-lt"/>
                <a:ea typeface="+mn-ea"/>
                <a:cs typeface="+mn-cs"/>
              </a:rPr>
              <a:t>euxinic</a:t>
            </a:r>
            <a:r>
              <a:rPr lang="en-US" sz="1200" kern="1200" dirty="0" smtClean="0">
                <a:solidFill>
                  <a:schemeClr val="tx1"/>
                </a:solidFill>
                <a:latin typeface="+mn-lt"/>
                <a:ea typeface="+mn-ea"/>
                <a:cs typeface="+mn-cs"/>
              </a:rPr>
              <a:t>. For example, if our predicted results show the uranium ratio value to be -0.4. If the factor of 0.6 stays the same as in the modern </a:t>
            </a:r>
            <a:r>
              <a:rPr lang="en-US" sz="1200" kern="1200" dirty="0" err="1" smtClean="0">
                <a:solidFill>
                  <a:schemeClr val="tx1"/>
                </a:solidFill>
                <a:latin typeface="+mn-lt"/>
                <a:ea typeface="+mn-ea"/>
                <a:cs typeface="+mn-cs"/>
              </a:rPr>
              <a:t>euxinic</a:t>
            </a:r>
            <a:r>
              <a:rPr lang="en-US" sz="1200" kern="1200" dirty="0" smtClean="0">
                <a:solidFill>
                  <a:schemeClr val="tx1"/>
                </a:solidFill>
                <a:latin typeface="+mn-lt"/>
                <a:ea typeface="+mn-ea"/>
                <a:cs typeface="+mn-cs"/>
              </a:rPr>
              <a:t> body of water than our predicted uranium ratio value for the ocean is -1.0. This proves that the uranium was being reduced much more than today and indicating the global deep ocean was </a:t>
            </a:r>
            <a:r>
              <a:rPr lang="en-US" sz="1200" kern="1200" dirty="0" err="1" smtClean="0">
                <a:solidFill>
                  <a:schemeClr val="tx1"/>
                </a:solidFill>
                <a:latin typeface="+mn-lt"/>
                <a:ea typeface="+mn-ea"/>
                <a:cs typeface="+mn-cs"/>
              </a:rPr>
              <a:t>euxinic</a:t>
            </a:r>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C311AF95-00F1-5048-8BC1-503978B6A266}"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results of the Uranium Concentrations and uranium enrichment factors are shown. Yellow represents samples from the </a:t>
            </a:r>
            <a:r>
              <a:rPr lang="en-US" sz="1200" kern="1200" dirty="0" err="1" smtClean="0">
                <a:solidFill>
                  <a:schemeClr val="tx1"/>
                </a:solidFill>
                <a:latin typeface="+mn-lt"/>
                <a:ea typeface="+mn-ea"/>
                <a:cs typeface="+mn-cs"/>
              </a:rPr>
              <a:t>turbidite</a:t>
            </a:r>
            <a:r>
              <a:rPr lang="en-US" sz="1200" kern="1200" dirty="0" smtClean="0">
                <a:solidFill>
                  <a:schemeClr val="tx1"/>
                </a:solidFill>
                <a:latin typeface="+mn-lt"/>
                <a:ea typeface="+mn-ea"/>
                <a:cs typeface="+mn-cs"/>
              </a:rPr>
              <a:t> layer. Pink shows samples from the basin and the rest are unknown because they were not measured for organics. The samples from the top of the core look do not match up and we are still unsure why this is. Only GR10 537.90 and GR10 603.64 have uranium concentrations greater than 10ppm.  The enrichment factor is the ratio of U/Al in our samples versus the U/Al of an average upper crustal shale. This ratio is important so we can accurately compare samples.  There can be a lot of uranium in sample because it truly contains that much uranium or there can be a lot of uranium because of rapid deposition. This ratio cancels out the rate of deposition allowing us to accurately compare samples. Once the depositional rates are canceled out in the EF, samples 537 and 603 still have the most uranium. </a:t>
            </a:r>
            <a:endParaRPr lang="en-US" dirty="0"/>
          </a:p>
        </p:txBody>
      </p:sp>
      <p:sp>
        <p:nvSpPr>
          <p:cNvPr id="4" name="Slide Number Placeholder 3"/>
          <p:cNvSpPr>
            <a:spLocks noGrp="1"/>
          </p:cNvSpPr>
          <p:nvPr>
            <p:ph type="sldNum" sz="quarter" idx="10"/>
          </p:nvPr>
        </p:nvSpPr>
        <p:spPr/>
        <p:txBody>
          <a:bodyPr/>
          <a:lstStyle/>
          <a:p>
            <a:fld id="{C311AF95-00F1-5048-8BC1-503978B6A266}"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Shown are the results from the Neptune with the symbols staying consistent with the last slide.  Remember GR10 537 and GR10 603 are the only ones with U concentrations greater than 10ppm. This means they are the only ones that could give an accurate value for the isotopic value of </a:t>
            </a:r>
            <a:r>
              <a:rPr lang="en-US" sz="1200" kern="1200" dirty="0" err="1" smtClean="0">
                <a:solidFill>
                  <a:schemeClr val="tx1"/>
                </a:solidFill>
                <a:latin typeface="+mn-lt"/>
                <a:ea typeface="+mn-ea"/>
                <a:cs typeface="+mn-cs"/>
              </a:rPr>
              <a:t>authigenic</a:t>
            </a:r>
            <a:r>
              <a:rPr lang="en-US" sz="1200" kern="1200" dirty="0" smtClean="0">
                <a:solidFill>
                  <a:schemeClr val="tx1"/>
                </a:solidFill>
                <a:latin typeface="+mn-lt"/>
                <a:ea typeface="+mn-ea"/>
                <a:cs typeface="+mn-cs"/>
              </a:rPr>
              <a:t> fraction.  GR10 603 is </a:t>
            </a:r>
            <a:r>
              <a:rPr lang="en-US" sz="1200" kern="1200" dirty="0" err="1" smtClean="0">
                <a:solidFill>
                  <a:schemeClr val="tx1"/>
                </a:solidFill>
                <a:latin typeface="+mn-lt"/>
                <a:ea typeface="+mn-ea"/>
                <a:cs typeface="+mn-cs"/>
              </a:rPr>
              <a:t>euxinic</a:t>
            </a:r>
            <a:r>
              <a:rPr lang="en-US" sz="1200" kern="1200" dirty="0" smtClean="0">
                <a:solidFill>
                  <a:schemeClr val="tx1"/>
                </a:solidFill>
                <a:latin typeface="+mn-lt"/>
                <a:ea typeface="+mn-ea"/>
                <a:cs typeface="+mn-cs"/>
              </a:rPr>
              <a:t> from iron speciation and its delta value is -0.07. The rest of the samples suggest </a:t>
            </a:r>
            <a:r>
              <a:rPr lang="en-US" sz="1200" kern="1200" dirty="0" err="1" smtClean="0">
                <a:solidFill>
                  <a:schemeClr val="tx1"/>
                </a:solidFill>
                <a:latin typeface="+mn-lt"/>
                <a:ea typeface="+mn-ea"/>
                <a:cs typeface="+mn-cs"/>
              </a:rPr>
              <a:t>euxinic</a:t>
            </a:r>
            <a:r>
              <a:rPr lang="en-US" sz="1200" kern="1200" dirty="0" smtClean="0">
                <a:solidFill>
                  <a:schemeClr val="tx1"/>
                </a:solidFill>
                <a:latin typeface="+mn-lt"/>
                <a:ea typeface="+mn-ea"/>
                <a:cs typeface="+mn-cs"/>
              </a:rPr>
              <a:t> conditions since they are also light. However, these samples do not definitely suggest </a:t>
            </a:r>
            <a:r>
              <a:rPr lang="en-US" sz="1200" kern="1200" dirty="0" err="1" smtClean="0">
                <a:solidFill>
                  <a:schemeClr val="tx1"/>
                </a:solidFill>
                <a:latin typeface="+mn-lt"/>
                <a:ea typeface="+mn-ea"/>
                <a:cs typeface="+mn-cs"/>
              </a:rPr>
              <a:t>euxinic</a:t>
            </a:r>
            <a:r>
              <a:rPr lang="en-US" sz="1200" kern="1200" dirty="0" smtClean="0">
                <a:solidFill>
                  <a:schemeClr val="tx1"/>
                </a:solidFill>
                <a:latin typeface="+mn-lt"/>
                <a:ea typeface="+mn-ea"/>
                <a:cs typeface="+mn-cs"/>
              </a:rPr>
              <a:t> conditions because their concentrations were less than 10ppm. Keeping the standard offset, we would expect the ancient ocean to have had a d238U value of -0.7. This suggests along with the other proxies that a greater extent of the ancient ocean was </a:t>
            </a:r>
            <a:r>
              <a:rPr lang="en-US" sz="1200" kern="1200" dirty="0" err="1" smtClean="0">
                <a:solidFill>
                  <a:schemeClr val="tx1"/>
                </a:solidFill>
                <a:latin typeface="+mn-lt"/>
                <a:ea typeface="+mn-ea"/>
                <a:cs typeface="+mn-cs"/>
              </a:rPr>
              <a:t>euxinic</a:t>
            </a:r>
            <a:r>
              <a:rPr lang="en-US" sz="1200" kern="1200" dirty="0" smtClean="0">
                <a:solidFill>
                  <a:schemeClr val="tx1"/>
                </a:solidFill>
                <a:latin typeface="+mn-lt"/>
                <a:ea typeface="+mn-ea"/>
                <a:cs typeface="+mn-cs"/>
              </a:rPr>
              <a:t> compared to today. However, we did face some problems with spiking the samples. Some samples had too much spike and had to be disregarded. </a:t>
            </a:r>
            <a:endParaRPr lang="en-US" dirty="0"/>
          </a:p>
        </p:txBody>
      </p:sp>
      <p:sp>
        <p:nvSpPr>
          <p:cNvPr id="4" name="Slide Number Placeholder 3"/>
          <p:cNvSpPr>
            <a:spLocks noGrp="1"/>
          </p:cNvSpPr>
          <p:nvPr>
            <p:ph type="sldNum" sz="quarter" idx="10"/>
          </p:nvPr>
        </p:nvSpPr>
        <p:spPr/>
        <p:txBody>
          <a:bodyPr/>
          <a:lstStyle/>
          <a:p>
            <a:fld id="{C311AF95-00F1-5048-8BC1-503978B6A266}"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Sample 603 shows clear evidence for </a:t>
            </a:r>
            <a:r>
              <a:rPr lang="en-US" sz="1200" kern="1200" dirty="0" err="1" smtClean="0">
                <a:solidFill>
                  <a:schemeClr val="tx1"/>
                </a:solidFill>
                <a:latin typeface="+mn-lt"/>
                <a:ea typeface="+mn-ea"/>
                <a:cs typeface="+mn-cs"/>
              </a:rPr>
              <a:t>euxinic</a:t>
            </a:r>
            <a:r>
              <a:rPr lang="en-US" sz="1200" kern="1200" dirty="0" smtClean="0">
                <a:solidFill>
                  <a:schemeClr val="tx1"/>
                </a:solidFill>
                <a:latin typeface="+mn-lt"/>
                <a:ea typeface="+mn-ea"/>
                <a:cs typeface="+mn-cs"/>
              </a:rPr>
              <a:t> conditions in the global ocean during the </a:t>
            </a:r>
            <a:r>
              <a:rPr lang="en-US" sz="1200" kern="1200" dirty="0" err="1" smtClean="0">
                <a:solidFill>
                  <a:schemeClr val="tx1"/>
                </a:solidFill>
                <a:latin typeface="+mn-lt"/>
                <a:ea typeface="+mn-ea"/>
                <a:cs typeface="+mn-cs"/>
              </a:rPr>
              <a:t>proterozoic</a:t>
            </a:r>
            <a:r>
              <a:rPr lang="en-US" sz="1200" kern="1200" dirty="0" smtClean="0">
                <a:solidFill>
                  <a:schemeClr val="tx1"/>
                </a:solidFill>
                <a:latin typeface="+mn-lt"/>
                <a:ea typeface="+mn-ea"/>
                <a:cs typeface="+mn-cs"/>
              </a:rPr>
              <a:t>. All the other samples also suggest  </a:t>
            </a:r>
            <a:r>
              <a:rPr lang="en-US" sz="1200" kern="1200" dirty="0" err="1" smtClean="0">
                <a:solidFill>
                  <a:schemeClr val="tx1"/>
                </a:solidFill>
                <a:latin typeface="+mn-lt"/>
                <a:ea typeface="+mn-ea"/>
                <a:cs typeface="+mn-cs"/>
              </a:rPr>
              <a:t>euxinic</a:t>
            </a:r>
            <a:r>
              <a:rPr lang="en-US" sz="1200" kern="1200" dirty="0" smtClean="0">
                <a:solidFill>
                  <a:schemeClr val="tx1"/>
                </a:solidFill>
                <a:latin typeface="+mn-lt"/>
                <a:ea typeface="+mn-ea"/>
                <a:cs typeface="+mn-cs"/>
              </a:rPr>
              <a:t> conditions. We expected to see a light uranium ratio indicating the global ocean was reducing and indeed this was observed.  Our results showed a value of around dU238 -0.7. However, some of our samples do not match up and this needs to be re-examined. We see hydrothermal influences with GR10 603 having nearly 400 </a:t>
            </a:r>
            <a:r>
              <a:rPr lang="en-US" sz="1200" kern="1200" dirty="0" err="1" smtClean="0">
                <a:solidFill>
                  <a:schemeClr val="tx1"/>
                </a:solidFill>
                <a:latin typeface="+mn-lt"/>
                <a:ea typeface="+mn-ea"/>
                <a:cs typeface="+mn-cs"/>
              </a:rPr>
              <a:t>ppm</a:t>
            </a:r>
            <a:r>
              <a:rPr lang="en-US" sz="1200" kern="1200" dirty="0" smtClean="0">
                <a:solidFill>
                  <a:schemeClr val="tx1"/>
                </a:solidFill>
                <a:latin typeface="+mn-lt"/>
                <a:ea typeface="+mn-ea"/>
                <a:cs typeface="+mn-cs"/>
              </a:rPr>
              <a:t> Zn and 70 </a:t>
            </a:r>
            <a:r>
              <a:rPr lang="en-US" sz="1200" kern="1200" dirty="0" err="1" smtClean="0">
                <a:solidFill>
                  <a:schemeClr val="tx1"/>
                </a:solidFill>
                <a:latin typeface="+mn-lt"/>
                <a:ea typeface="+mn-ea"/>
                <a:cs typeface="+mn-cs"/>
              </a:rPr>
              <a:t>ppm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Pb</a:t>
            </a:r>
            <a:r>
              <a:rPr lang="en-US" sz="1200" kern="1200" dirty="0" smtClean="0">
                <a:solidFill>
                  <a:schemeClr val="tx1"/>
                </a:solidFill>
                <a:latin typeface="+mn-lt"/>
                <a:ea typeface="+mn-ea"/>
                <a:cs typeface="+mn-cs"/>
              </a:rPr>
              <a:t> and we're not sure how that affects our interpretation.  These are the only measurements for the whole </a:t>
            </a:r>
            <a:r>
              <a:rPr lang="en-US" sz="1200" kern="1200" dirty="0" err="1" smtClean="0">
                <a:solidFill>
                  <a:schemeClr val="tx1"/>
                </a:solidFill>
                <a:latin typeface="+mn-lt"/>
                <a:ea typeface="+mn-ea"/>
                <a:cs typeface="+mn-cs"/>
              </a:rPr>
              <a:t>Proterozoic</a:t>
            </a:r>
            <a:r>
              <a:rPr lang="en-US" sz="1200" kern="1200" dirty="0" smtClean="0">
                <a:solidFill>
                  <a:schemeClr val="tx1"/>
                </a:solidFill>
                <a:latin typeface="+mn-lt"/>
                <a:ea typeface="+mn-ea"/>
                <a:cs typeface="+mn-cs"/>
              </a:rPr>
              <a:t> of uranium isotopes. In conclusion, examining uranium isotopes was successful in confirming evidence for </a:t>
            </a:r>
            <a:r>
              <a:rPr lang="en-US" sz="1200" kern="1200" dirty="0" err="1" smtClean="0">
                <a:solidFill>
                  <a:schemeClr val="tx1"/>
                </a:solidFill>
                <a:latin typeface="+mn-lt"/>
                <a:ea typeface="+mn-ea"/>
                <a:cs typeface="+mn-cs"/>
              </a:rPr>
              <a:t>euxinic</a:t>
            </a:r>
            <a:r>
              <a:rPr lang="en-US" sz="1200" kern="1200" dirty="0" smtClean="0">
                <a:solidFill>
                  <a:schemeClr val="tx1"/>
                </a:solidFill>
                <a:latin typeface="+mn-lt"/>
                <a:ea typeface="+mn-ea"/>
                <a:cs typeface="+mn-cs"/>
              </a:rPr>
              <a:t> conditions in the ancient ocean during the mid-</a:t>
            </a:r>
            <a:r>
              <a:rPr lang="en-US" sz="1200" kern="1200" dirty="0" err="1" smtClean="0">
                <a:solidFill>
                  <a:schemeClr val="tx1"/>
                </a:solidFill>
                <a:latin typeface="+mn-lt"/>
                <a:ea typeface="+mn-ea"/>
                <a:cs typeface="+mn-cs"/>
              </a:rPr>
              <a:t>Proterozoic</a:t>
            </a:r>
            <a:r>
              <a:rPr lang="en-US" sz="1200" kern="1200" dirty="0" smtClean="0">
                <a:solidFill>
                  <a:schemeClr val="tx1"/>
                </a:solidFill>
                <a:latin typeface="+mn-lt"/>
                <a:ea typeface="+mn-ea"/>
                <a:cs typeface="+mn-cs"/>
              </a:rPr>
              <a:t>. We have planned to re run sample 603 since its spike ratio was off. Other samples will also be run to account for the errors in the samples that were </a:t>
            </a:r>
            <a:r>
              <a:rPr lang="en-US" sz="1200" kern="1200" dirty="0" err="1" smtClean="0">
                <a:solidFill>
                  <a:schemeClr val="tx1"/>
                </a:solidFill>
                <a:latin typeface="+mn-lt"/>
                <a:ea typeface="+mn-ea"/>
                <a:cs typeface="+mn-cs"/>
              </a:rPr>
              <a:t>mis</a:t>
            </a:r>
            <a:r>
              <a:rPr lang="en-US" sz="1200" kern="1200" dirty="0" smtClean="0">
                <a:solidFill>
                  <a:schemeClr val="tx1"/>
                </a:solidFill>
                <a:latin typeface="+mn-lt"/>
                <a:ea typeface="+mn-ea"/>
                <a:cs typeface="+mn-cs"/>
              </a:rPr>
              <a:t> spiked.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311AF95-00F1-5048-8BC1-503978B6A266}"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I’d like to thank my advisors, Dr. Ariel </a:t>
            </a:r>
            <a:r>
              <a:rPr lang="en-US" sz="1200" kern="1200" dirty="0" err="1" smtClean="0">
                <a:solidFill>
                  <a:schemeClr val="tx1"/>
                </a:solidFill>
                <a:latin typeface="+mn-lt"/>
                <a:ea typeface="+mn-ea"/>
                <a:cs typeface="+mn-cs"/>
              </a:rPr>
              <a:t>Anbar</a:t>
            </a:r>
            <a:r>
              <a:rPr lang="en-US" sz="1200" kern="1200" dirty="0" smtClean="0">
                <a:solidFill>
                  <a:schemeClr val="tx1"/>
                </a:solidFill>
                <a:latin typeface="+mn-lt"/>
                <a:ea typeface="+mn-ea"/>
                <a:cs typeface="+mn-cs"/>
              </a:rPr>
              <a:t> for allowing me this opportunity to work with the</a:t>
            </a:r>
            <a:r>
              <a:rPr lang="en-US" sz="1200" kern="1200" baseline="0" dirty="0" smtClean="0">
                <a:solidFill>
                  <a:schemeClr val="tx1"/>
                </a:solidFill>
                <a:latin typeface="+mn-lt"/>
                <a:ea typeface="+mn-ea"/>
                <a:cs typeface="+mn-cs"/>
              </a:rPr>
              <a:t> lab group </a:t>
            </a:r>
            <a:r>
              <a:rPr lang="en-US" sz="1200" kern="1200" dirty="0" smtClean="0">
                <a:solidFill>
                  <a:schemeClr val="tx1"/>
                </a:solidFill>
                <a:latin typeface="+mn-lt"/>
                <a:ea typeface="+mn-ea"/>
                <a:cs typeface="+mn-cs"/>
              </a:rPr>
              <a:t>and assist with funding for this project. I’d like to thank post-doctoral scholar Dr. Amy Kelly for all of her help with this project and for being</a:t>
            </a:r>
            <a:r>
              <a:rPr lang="en-US" sz="1200" kern="1200" baseline="0" dirty="0" smtClean="0">
                <a:solidFill>
                  <a:schemeClr val="tx1"/>
                </a:solidFill>
                <a:latin typeface="+mn-lt"/>
                <a:ea typeface="+mn-ea"/>
                <a:cs typeface="+mn-cs"/>
              </a:rPr>
              <a:t> my mentor on the project</a:t>
            </a:r>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I’d finally like to thank NASA</a:t>
            </a:r>
            <a:r>
              <a:rPr lang="en-US" sz="1200" kern="1200" baseline="0" dirty="0" smtClean="0">
                <a:solidFill>
                  <a:schemeClr val="tx1"/>
                </a:solidFill>
                <a:latin typeface="+mn-lt"/>
                <a:ea typeface="+mn-ea"/>
                <a:cs typeface="+mn-cs"/>
              </a:rPr>
              <a:t> Space Grant program</a:t>
            </a:r>
            <a:r>
              <a:rPr lang="en-US" sz="1200" kern="1200" dirty="0" smtClean="0">
                <a:solidFill>
                  <a:schemeClr val="tx1"/>
                </a:solidFill>
                <a:latin typeface="+mn-lt"/>
                <a:ea typeface="+mn-ea"/>
                <a:cs typeface="+mn-cs"/>
              </a:rPr>
              <a:t> for funding this project. </a:t>
            </a:r>
            <a:endParaRPr lang="en-US" dirty="0"/>
          </a:p>
        </p:txBody>
      </p:sp>
      <p:sp>
        <p:nvSpPr>
          <p:cNvPr id="4" name="Slide Number Placeholder 3"/>
          <p:cNvSpPr>
            <a:spLocks noGrp="1"/>
          </p:cNvSpPr>
          <p:nvPr>
            <p:ph type="sldNum" sz="quarter" idx="10"/>
          </p:nvPr>
        </p:nvSpPr>
        <p:spPr/>
        <p:txBody>
          <a:bodyPr/>
          <a:lstStyle/>
          <a:p>
            <a:fld id="{C311AF95-00F1-5048-8BC1-503978B6A266}" type="slidenum">
              <a:rPr lang="en-US" smtClean="0"/>
              <a:pPr/>
              <a:t>15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In order to understand my topic, I’d like to give some background information on the Earth and its time periods. Shown are three of the four most recent eons of Earth’s history. The environment and chemistry of the oceans is very different in each. The three</a:t>
            </a:r>
            <a:r>
              <a:rPr lang="en-US" sz="1200" kern="1200" baseline="0" dirty="0" smtClean="0">
                <a:solidFill>
                  <a:schemeClr val="tx1"/>
                </a:solidFill>
                <a:latin typeface="+mn-lt"/>
                <a:ea typeface="+mn-ea"/>
                <a:cs typeface="+mn-cs"/>
              </a:rPr>
              <a:t> time periods are the </a:t>
            </a:r>
            <a:r>
              <a:rPr lang="en-US" sz="1200" kern="1200" baseline="0" dirty="0" err="1" smtClean="0">
                <a:solidFill>
                  <a:schemeClr val="tx1"/>
                </a:solidFill>
                <a:latin typeface="+mn-lt"/>
                <a:ea typeface="+mn-ea"/>
                <a:cs typeface="+mn-cs"/>
              </a:rPr>
              <a:t>Archean</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Proterozoic</a:t>
            </a:r>
            <a:r>
              <a:rPr lang="en-US" sz="1200" kern="1200" baseline="0" dirty="0" smtClean="0">
                <a:solidFill>
                  <a:schemeClr val="tx1"/>
                </a:solidFill>
                <a:latin typeface="+mn-lt"/>
                <a:ea typeface="+mn-ea"/>
                <a:cs typeface="+mn-cs"/>
              </a:rPr>
              <a:t> and </a:t>
            </a:r>
            <a:r>
              <a:rPr lang="en-US" sz="1200" kern="1200" baseline="0" dirty="0" err="1" smtClean="0">
                <a:solidFill>
                  <a:schemeClr val="tx1"/>
                </a:solidFill>
                <a:latin typeface="+mn-lt"/>
                <a:ea typeface="+mn-ea"/>
                <a:cs typeface="+mn-cs"/>
              </a:rPr>
              <a:t>Phanerozoic</a:t>
            </a:r>
            <a:r>
              <a:rPr lang="en-US" sz="1200" kern="1200" baseline="0" dirty="0" smtClean="0">
                <a:solidFill>
                  <a:schemeClr val="tx1"/>
                </a:solidFill>
                <a:latin typeface="+mn-lt"/>
                <a:ea typeface="+mn-ea"/>
                <a:cs typeface="+mn-cs"/>
              </a:rPr>
              <a:t>. My research examines the </a:t>
            </a:r>
            <a:r>
              <a:rPr lang="en-US" sz="1200" kern="1200" baseline="0" dirty="0" err="1" smtClean="0">
                <a:solidFill>
                  <a:schemeClr val="tx1"/>
                </a:solidFill>
                <a:latin typeface="+mn-lt"/>
                <a:ea typeface="+mn-ea"/>
                <a:cs typeface="+mn-cs"/>
              </a:rPr>
              <a:t>Proterozoic</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The </a:t>
            </a:r>
            <a:r>
              <a:rPr lang="en-US" sz="1200" kern="1200" dirty="0" err="1" smtClean="0">
                <a:solidFill>
                  <a:schemeClr val="tx1"/>
                </a:solidFill>
                <a:latin typeface="+mn-lt"/>
                <a:ea typeface="+mn-ea"/>
                <a:cs typeface="+mn-cs"/>
              </a:rPr>
              <a:t>Proterozoic</a:t>
            </a:r>
            <a:r>
              <a:rPr lang="en-US" sz="1200" kern="1200" baseline="0" dirty="0" smtClean="0">
                <a:solidFill>
                  <a:schemeClr val="tx1"/>
                </a:solidFill>
                <a:latin typeface="+mn-lt"/>
                <a:ea typeface="+mn-ea"/>
                <a:cs typeface="+mn-cs"/>
              </a:rPr>
              <a:t> spanned</a:t>
            </a:r>
            <a:r>
              <a:rPr lang="en-US" sz="1200" kern="1200" dirty="0" smtClean="0">
                <a:solidFill>
                  <a:schemeClr val="tx1"/>
                </a:solidFill>
                <a:latin typeface="+mn-lt"/>
                <a:ea typeface="+mn-ea"/>
                <a:cs typeface="+mn-cs"/>
              </a:rPr>
              <a:t> from 2.5 billion years ago to 542 million years ago. During this time there were eukaryotic cells, a build up of oxygen, and animals emerged at the very end of this time block. </a:t>
            </a:r>
            <a:r>
              <a:rPr lang="en-US" sz="1200" b="1" kern="1200" dirty="0" smtClean="0">
                <a:solidFill>
                  <a:schemeClr val="tx1"/>
                </a:solidFill>
                <a:latin typeface="+mn-lt"/>
                <a:ea typeface="+mn-ea"/>
                <a:cs typeface="+mn-cs"/>
              </a:rPr>
              <a:t>The reason I am looking at the </a:t>
            </a:r>
            <a:r>
              <a:rPr lang="en-US" sz="1200" b="1" kern="1200" dirty="0" err="1" smtClean="0">
                <a:solidFill>
                  <a:schemeClr val="tx1"/>
                </a:solidFill>
                <a:latin typeface="+mn-lt"/>
                <a:ea typeface="+mn-ea"/>
                <a:cs typeface="+mn-cs"/>
              </a:rPr>
              <a:t>Proterzoic</a:t>
            </a:r>
            <a:r>
              <a:rPr lang="en-US" sz="1200" b="1" kern="1200" dirty="0" smtClean="0">
                <a:solidFill>
                  <a:schemeClr val="tx1"/>
                </a:solidFill>
                <a:latin typeface="+mn-lt"/>
                <a:ea typeface="+mn-ea"/>
                <a:cs typeface="+mn-cs"/>
              </a:rPr>
              <a:t> is because it is the time period we know the least about.</a:t>
            </a:r>
            <a:r>
              <a:rPr lang="en-US" dirty="0" smtClean="0"/>
              <a:t> </a:t>
            </a:r>
            <a:endParaRPr lang="en-US" dirty="0"/>
          </a:p>
        </p:txBody>
      </p:sp>
      <p:sp>
        <p:nvSpPr>
          <p:cNvPr id="4" name="Slide Number Placeholder 3"/>
          <p:cNvSpPr>
            <a:spLocks noGrp="1"/>
          </p:cNvSpPr>
          <p:nvPr>
            <p:ph type="sldNum" sz="quarter" idx="10"/>
          </p:nvPr>
        </p:nvSpPr>
        <p:spPr/>
        <p:txBody>
          <a:bodyPr/>
          <a:lstStyle/>
          <a:p>
            <a:fld id="{C311AF95-00F1-5048-8BC1-503978B6A266}"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Shown here are oxygen levels in the atmosphere and deep ocean chemistry plotted against time with important evolutionary events highlighted. The amount of oxygen in the atmosphere has increased significantly over time. The biggest increase came at the Great Oxidation Event. Over time, the chemistry of the oceans has changed dramatically. The three main types of ocean chemistry include </a:t>
            </a:r>
            <a:r>
              <a:rPr lang="en-US" sz="1200" kern="1200" dirty="0" err="1" smtClean="0">
                <a:solidFill>
                  <a:schemeClr val="tx1"/>
                </a:solidFill>
                <a:latin typeface="+mn-lt"/>
                <a:ea typeface="+mn-ea"/>
                <a:cs typeface="+mn-cs"/>
              </a:rPr>
              <a:t>oxic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euxinic</a:t>
            </a:r>
            <a:r>
              <a:rPr lang="en-US" sz="1200" kern="1200" dirty="0" smtClean="0">
                <a:solidFill>
                  <a:schemeClr val="tx1"/>
                </a:solidFill>
                <a:latin typeface="+mn-lt"/>
                <a:ea typeface="+mn-ea"/>
                <a:cs typeface="+mn-cs"/>
              </a:rPr>
              <a:t>, and ferruginous. </a:t>
            </a:r>
            <a:r>
              <a:rPr lang="en-US" sz="1200" kern="1200" dirty="0" err="1" smtClean="0">
                <a:solidFill>
                  <a:schemeClr val="tx1"/>
                </a:solidFill>
                <a:latin typeface="+mn-lt"/>
                <a:ea typeface="+mn-ea"/>
                <a:cs typeface="+mn-cs"/>
              </a:rPr>
              <a:t>Oxic</a:t>
            </a:r>
            <a:r>
              <a:rPr lang="en-US" sz="1200" kern="1200" dirty="0" smtClean="0">
                <a:solidFill>
                  <a:schemeClr val="tx1"/>
                </a:solidFill>
                <a:latin typeface="+mn-lt"/>
                <a:ea typeface="+mn-ea"/>
                <a:cs typeface="+mn-cs"/>
              </a:rPr>
              <a:t> is exactly what it says, containing oxygen. This is the most recent type of ocean chemistry. </a:t>
            </a:r>
            <a:r>
              <a:rPr lang="en-US" sz="1200" kern="1200" dirty="0" err="1" smtClean="0">
                <a:solidFill>
                  <a:schemeClr val="tx1"/>
                </a:solidFill>
                <a:latin typeface="+mn-lt"/>
                <a:ea typeface="+mn-ea"/>
                <a:cs typeface="+mn-cs"/>
              </a:rPr>
              <a:t>Euxinic</a:t>
            </a:r>
            <a:r>
              <a:rPr lang="en-US" sz="1200" kern="1200" baseline="0" dirty="0" smtClean="0">
                <a:solidFill>
                  <a:schemeClr val="tx1"/>
                </a:solidFill>
                <a:latin typeface="+mn-lt"/>
                <a:ea typeface="+mn-ea"/>
                <a:cs typeface="+mn-cs"/>
              </a:rPr>
              <a:t> and ferruginous environments both lack free oxygen. </a:t>
            </a:r>
            <a:r>
              <a:rPr lang="en-US" sz="1200" kern="1200" dirty="0" smtClean="0">
                <a:solidFill>
                  <a:schemeClr val="tx1"/>
                </a:solidFill>
                <a:latin typeface="+mn-lt"/>
                <a:ea typeface="+mn-ea"/>
                <a:cs typeface="+mn-cs"/>
              </a:rPr>
              <a:t>Ferruginous environments contain free reduced iron and this type of environment</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can be most noticeably</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observed almost</a:t>
            </a:r>
            <a:r>
              <a:rPr lang="en-US" sz="1200" kern="1200" baseline="0" dirty="0" smtClean="0">
                <a:solidFill>
                  <a:schemeClr val="tx1"/>
                </a:solidFill>
                <a:latin typeface="+mn-lt"/>
                <a:ea typeface="+mn-ea"/>
                <a:cs typeface="+mn-cs"/>
              </a:rPr>
              <a:t> 4 billion years ago</a:t>
            </a:r>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The time period we are looking at, the Mid-</a:t>
            </a:r>
            <a:r>
              <a:rPr lang="en-US" sz="1200" kern="1200" dirty="0" err="1" smtClean="0">
                <a:solidFill>
                  <a:schemeClr val="tx1"/>
                </a:solidFill>
                <a:latin typeface="+mn-lt"/>
                <a:ea typeface="+mn-ea"/>
                <a:cs typeface="+mn-cs"/>
              </a:rPr>
              <a:t>proterozoic</a:t>
            </a:r>
            <a:r>
              <a:rPr lang="en-US" sz="1200" kern="1200" dirty="0" smtClean="0">
                <a:solidFill>
                  <a:schemeClr val="tx1"/>
                </a:solidFill>
                <a:latin typeface="+mn-lt"/>
                <a:ea typeface="+mn-ea"/>
                <a:cs typeface="+mn-cs"/>
              </a:rPr>
              <a:t>, is highlighted in purple. During the </a:t>
            </a:r>
            <a:r>
              <a:rPr lang="en-US" sz="1200" kern="1200" dirty="0" err="1" smtClean="0">
                <a:solidFill>
                  <a:schemeClr val="tx1"/>
                </a:solidFill>
                <a:latin typeface="+mn-lt"/>
                <a:ea typeface="+mn-ea"/>
                <a:cs typeface="+mn-cs"/>
              </a:rPr>
              <a:t>proterozoic</a:t>
            </a:r>
            <a:r>
              <a:rPr lang="en-US" sz="1200" kern="1200" dirty="0" smtClean="0">
                <a:solidFill>
                  <a:schemeClr val="tx1"/>
                </a:solidFill>
                <a:latin typeface="+mn-lt"/>
                <a:ea typeface="+mn-ea"/>
                <a:cs typeface="+mn-cs"/>
              </a:rPr>
              <a:t>, we believe parts of the ocean was </a:t>
            </a:r>
            <a:r>
              <a:rPr lang="en-US" sz="1200" kern="1200" dirty="0" err="1" smtClean="0">
                <a:solidFill>
                  <a:schemeClr val="tx1"/>
                </a:solidFill>
                <a:latin typeface="+mn-lt"/>
                <a:ea typeface="+mn-ea"/>
                <a:cs typeface="+mn-cs"/>
              </a:rPr>
              <a:t>euxinic</a:t>
            </a:r>
            <a:r>
              <a:rPr lang="en-US" sz="1200" kern="1200" dirty="0" smtClean="0">
                <a:solidFill>
                  <a:schemeClr val="tx1"/>
                </a:solidFill>
                <a:latin typeface="+mn-lt"/>
                <a:ea typeface="+mn-ea"/>
                <a:cs typeface="+mn-cs"/>
              </a:rPr>
              <a:t> including shelves and isolated basins.</a:t>
            </a:r>
            <a:r>
              <a:rPr lang="en-US" dirty="0" smtClean="0"/>
              <a:t> </a:t>
            </a:r>
            <a:r>
              <a:rPr lang="en-US" sz="1200" kern="1200" dirty="0" err="1" smtClean="0">
                <a:solidFill>
                  <a:schemeClr val="tx1"/>
                </a:solidFill>
                <a:latin typeface="+mn-lt"/>
                <a:ea typeface="+mn-ea"/>
                <a:cs typeface="+mn-cs"/>
              </a:rPr>
              <a:t>Euxinic</a:t>
            </a:r>
            <a:r>
              <a:rPr lang="en-US" sz="1200" kern="1200" dirty="0" smtClean="0">
                <a:solidFill>
                  <a:schemeClr val="tx1"/>
                </a:solidFill>
                <a:latin typeface="+mn-lt"/>
                <a:ea typeface="+mn-ea"/>
                <a:cs typeface="+mn-cs"/>
              </a:rPr>
              <a:t> is an environment with free sulfide in the water column. However, the extent of </a:t>
            </a:r>
            <a:r>
              <a:rPr lang="en-US" sz="1200" kern="1200" dirty="0" err="1" smtClean="0">
                <a:solidFill>
                  <a:schemeClr val="tx1"/>
                </a:solidFill>
                <a:latin typeface="+mn-lt"/>
                <a:ea typeface="+mn-ea"/>
                <a:cs typeface="+mn-cs"/>
              </a:rPr>
              <a:t>euxinia</a:t>
            </a:r>
            <a:r>
              <a:rPr lang="en-US" sz="1200" kern="1200" dirty="0" smtClean="0">
                <a:solidFill>
                  <a:schemeClr val="tx1"/>
                </a:solidFill>
                <a:latin typeface="+mn-lt"/>
                <a:ea typeface="+mn-ea"/>
                <a:cs typeface="+mn-cs"/>
              </a:rPr>
              <a:t> during the </a:t>
            </a:r>
            <a:r>
              <a:rPr lang="en-US" sz="1200" kern="1200" dirty="0" err="1" smtClean="0">
                <a:solidFill>
                  <a:schemeClr val="tx1"/>
                </a:solidFill>
                <a:latin typeface="+mn-lt"/>
                <a:ea typeface="+mn-ea"/>
                <a:cs typeface="+mn-cs"/>
              </a:rPr>
              <a:t>proterozoic</a:t>
            </a:r>
            <a:r>
              <a:rPr lang="en-US" sz="1200" kern="1200" dirty="0" smtClean="0">
                <a:solidFill>
                  <a:schemeClr val="tx1"/>
                </a:solidFill>
                <a:latin typeface="+mn-lt"/>
                <a:ea typeface="+mn-ea"/>
                <a:cs typeface="+mn-cs"/>
              </a:rPr>
              <a:t> is questionable and that is why we are examining samples from the McArthur Basin. The McArthur Basin is an example of a </a:t>
            </a:r>
            <a:r>
              <a:rPr lang="en-US" sz="1200" kern="1200" dirty="0" err="1" smtClean="0">
                <a:solidFill>
                  <a:schemeClr val="tx1"/>
                </a:solidFill>
                <a:latin typeface="+mn-lt"/>
                <a:ea typeface="+mn-ea"/>
                <a:cs typeface="+mn-cs"/>
              </a:rPr>
              <a:t>euxinic</a:t>
            </a:r>
            <a:r>
              <a:rPr lang="en-US" sz="1200" kern="1200" dirty="0" smtClean="0">
                <a:solidFill>
                  <a:schemeClr val="tx1"/>
                </a:solidFill>
                <a:latin typeface="+mn-lt"/>
                <a:ea typeface="+mn-ea"/>
                <a:cs typeface="+mn-cs"/>
              </a:rPr>
              <a:t> water column from the mid-</a:t>
            </a:r>
            <a:r>
              <a:rPr lang="en-US" sz="1200" kern="1200" dirty="0" err="1" smtClean="0">
                <a:solidFill>
                  <a:schemeClr val="tx1"/>
                </a:solidFill>
                <a:latin typeface="+mn-lt"/>
                <a:ea typeface="+mn-ea"/>
                <a:cs typeface="+mn-cs"/>
              </a:rPr>
              <a:t>proterozoic</a:t>
            </a:r>
            <a:r>
              <a:rPr lang="en-US" sz="1200" kern="1200" dirty="0" smtClean="0">
                <a:solidFill>
                  <a:schemeClr val="tx1"/>
                </a:solidFill>
                <a:latin typeface="+mn-lt"/>
                <a:ea typeface="+mn-ea"/>
                <a:cs typeface="+mn-cs"/>
              </a:rPr>
              <a:t>. Different proxies all combined can help us determine potentially how extensive </a:t>
            </a:r>
            <a:r>
              <a:rPr lang="en-US" sz="1200" kern="1200" dirty="0" err="1" smtClean="0">
                <a:solidFill>
                  <a:schemeClr val="tx1"/>
                </a:solidFill>
                <a:latin typeface="+mn-lt"/>
                <a:ea typeface="+mn-ea"/>
                <a:cs typeface="+mn-cs"/>
              </a:rPr>
              <a:t>euxinia</a:t>
            </a:r>
            <a:r>
              <a:rPr lang="en-US" sz="1200" kern="1200" dirty="0" smtClean="0">
                <a:solidFill>
                  <a:schemeClr val="tx1"/>
                </a:solidFill>
                <a:latin typeface="+mn-lt"/>
                <a:ea typeface="+mn-ea"/>
                <a:cs typeface="+mn-cs"/>
              </a:rPr>
              <a:t> was in the global ocean at this time.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311AF95-00F1-5048-8BC1-503978B6A266}"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To examine the deep ocean chemistry during this time, a</a:t>
            </a:r>
            <a:r>
              <a:rPr lang="en-US" sz="1200" kern="1200" baseline="0" dirty="0" smtClean="0">
                <a:solidFill>
                  <a:schemeClr val="tx1"/>
                </a:solidFill>
                <a:latin typeface="+mn-lt"/>
                <a:ea typeface="+mn-ea"/>
                <a:cs typeface="+mn-cs"/>
              </a:rPr>
              <a:t> postdoctoral scholar</a:t>
            </a:r>
            <a:r>
              <a:rPr lang="en-US" sz="1200" kern="1200" dirty="0" smtClean="0">
                <a:solidFill>
                  <a:schemeClr val="tx1"/>
                </a:solidFill>
                <a:latin typeface="+mn-lt"/>
                <a:ea typeface="+mn-ea"/>
                <a:cs typeface="+mn-cs"/>
              </a:rPr>
              <a:t> from our lab group collected samples from the GR-10 which is located in the McArthur Basin in northern Australia. The GR10 is a drill core with rocks from the Barney Creek Formation.</a:t>
            </a:r>
            <a:r>
              <a:rPr lang="en-US" dirty="0" smtClean="0"/>
              <a:t> </a:t>
            </a:r>
            <a:endParaRPr lang="en-US" dirty="0"/>
          </a:p>
        </p:txBody>
      </p:sp>
      <p:sp>
        <p:nvSpPr>
          <p:cNvPr id="4" name="Slide Number Placeholder 3"/>
          <p:cNvSpPr>
            <a:spLocks noGrp="1"/>
          </p:cNvSpPr>
          <p:nvPr>
            <p:ph type="sldNum" sz="quarter" idx="10"/>
          </p:nvPr>
        </p:nvSpPr>
        <p:spPr/>
        <p:txBody>
          <a:bodyPr/>
          <a:lstStyle/>
          <a:p>
            <a:fld id="{C311AF95-00F1-5048-8BC1-503978B6A266}"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GR10 samples are from the Barney Creek Formation, which is a part of the McArthur Group. Shown to the right is how the Barney Creek Formation is broken down. The Barney Creek Formation contains three units of rocks, all of which are represented in our samples: the W-Fold shale, HYC- Pyrite Shale, and what are simply referred to as upper units. </a:t>
            </a:r>
            <a:r>
              <a:rPr lang="en-US" sz="1200" kern="1200" dirty="0" err="1" smtClean="0">
                <a:solidFill>
                  <a:schemeClr val="tx1"/>
                </a:solidFill>
                <a:latin typeface="+mn-lt"/>
                <a:ea typeface="+mn-ea"/>
                <a:cs typeface="+mn-cs"/>
              </a:rPr>
              <a:t>Turbidite</a:t>
            </a:r>
            <a:r>
              <a:rPr lang="en-US" sz="1200" kern="1200" dirty="0" smtClean="0">
                <a:solidFill>
                  <a:schemeClr val="tx1"/>
                </a:solidFill>
                <a:latin typeface="+mn-lt"/>
                <a:ea typeface="+mn-ea"/>
                <a:cs typeface="+mn-cs"/>
              </a:rPr>
              <a:t> slump breccias are found here in the upper units. </a:t>
            </a:r>
            <a:r>
              <a:rPr lang="en-US" sz="1200" kern="1200" dirty="0" err="1" smtClean="0">
                <a:solidFill>
                  <a:schemeClr val="tx1"/>
                </a:solidFill>
                <a:latin typeface="+mn-lt"/>
                <a:ea typeface="+mn-ea"/>
                <a:cs typeface="+mn-cs"/>
              </a:rPr>
              <a:t>Turbidites</a:t>
            </a:r>
            <a:r>
              <a:rPr lang="en-US" sz="1200" kern="1200" dirty="0" smtClean="0">
                <a:solidFill>
                  <a:schemeClr val="tx1"/>
                </a:solidFill>
                <a:latin typeface="+mn-lt"/>
                <a:ea typeface="+mn-ea"/>
                <a:cs typeface="+mn-cs"/>
              </a:rPr>
              <a:t> are deposits of sediment from the land that are transported and deposited into the oceans. Therefore,</a:t>
            </a:r>
            <a:r>
              <a:rPr lang="en-US" sz="1200" kern="1200" baseline="0" dirty="0" smtClean="0">
                <a:solidFill>
                  <a:schemeClr val="tx1"/>
                </a:solidFill>
                <a:latin typeface="+mn-lt"/>
                <a:ea typeface="+mn-ea"/>
                <a:cs typeface="+mn-cs"/>
              </a:rPr>
              <a:t> they do not inform about the chemistry of the oceans.</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311AF95-00F1-5048-8BC1-503978B6A266}"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Various proxies</a:t>
            </a:r>
            <a:r>
              <a:rPr lang="en-US" baseline="0" dirty="0" smtClean="0"/>
              <a:t> have been done on the GR10 to show evidence for </a:t>
            </a:r>
            <a:r>
              <a:rPr lang="en-US" baseline="0" dirty="0" err="1" smtClean="0"/>
              <a:t>euxinic</a:t>
            </a:r>
            <a:r>
              <a:rPr lang="en-US" baseline="0" dirty="0" smtClean="0"/>
              <a:t> conditions during the </a:t>
            </a:r>
            <a:r>
              <a:rPr lang="en-US" baseline="0" dirty="0" err="1" smtClean="0"/>
              <a:t>Mesoproterzoic</a:t>
            </a:r>
            <a:r>
              <a:rPr lang="en-US" baseline="0" dirty="0" smtClean="0"/>
              <a:t>. The proxies can be divided into two categories, organic and inorganic. Organic studies on this core used things such as biomarkers to check for </a:t>
            </a:r>
            <a:r>
              <a:rPr lang="en-US" baseline="0" dirty="0" err="1" smtClean="0"/>
              <a:t>euxinic</a:t>
            </a:r>
            <a:r>
              <a:rPr lang="en-US" baseline="0" dirty="0" smtClean="0"/>
              <a:t> conditions. An inorganic proxy done on this core was degree of </a:t>
            </a:r>
            <a:r>
              <a:rPr lang="en-US" baseline="0" dirty="0" err="1" smtClean="0"/>
              <a:t>pyritization</a:t>
            </a:r>
            <a:r>
              <a:rPr lang="en-US" baseline="0" dirty="0" smtClean="0"/>
              <a:t>. </a:t>
            </a:r>
            <a:r>
              <a:rPr lang="en-US" sz="1200" kern="1200" dirty="0" smtClean="0">
                <a:solidFill>
                  <a:schemeClr val="tx1"/>
                </a:solidFill>
                <a:latin typeface="+mn-lt"/>
                <a:ea typeface="+mn-ea"/>
                <a:cs typeface="+mn-cs"/>
              </a:rPr>
              <a:t>I hope by examining the uranium isotopes, another inorganic proxy, more evidence will show the basin was </a:t>
            </a:r>
            <a:r>
              <a:rPr lang="en-US" sz="1200" kern="1200" dirty="0" err="1" smtClean="0">
                <a:solidFill>
                  <a:schemeClr val="tx1"/>
                </a:solidFill>
                <a:latin typeface="+mn-lt"/>
                <a:ea typeface="+mn-ea"/>
                <a:cs typeface="+mn-cs"/>
              </a:rPr>
              <a:t>euxinic</a:t>
            </a:r>
            <a:r>
              <a:rPr lang="en-US" sz="1200" kern="1200" dirty="0" smtClean="0">
                <a:solidFill>
                  <a:schemeClr val="tx1"/>
                </a:solidFill>
                <a:latin typeface="+mn-lt"/>
                <a:ea typeface="+mn-ea"/>
                <a:cs typeface="+mn-cs"/>
              </a:rPr>
              <a:t>.</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311AF95-00F1-5048-8BC1-503978B6A266}"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Examining the Uranium 238 to Uranium 235 ratio, is another </a:t>
            </a:r>
            <a:r>
              <a:rPr lang="en-US" sz="1200" kern="1200" dirty="0" err="1" smtClean="0">
                <a:solidFill>
                  <a:schemeClr val="tx1"/>
                </a:solidFill>
                <a:latin typeface="+mn-lt"/>
                <a:ea typeface="+mn-ea"/>
                <a:cs typeface="+mn-cs"/>
              </a:rPr>
              <a:t>redox</a:t>
            </a:r>
            <a:r>
              <a:rPr lang="en-US" sz="1200" kern="1200" dirty="0" smtClean="0">
                <a:solidFill>
                  <a:schemeClr val="tx1"/>
                </a:solidFill>
                <a:latin typeface="+mn-lt"/>
                <a:ea typeface="+mn-ea"/>
                <a:cs typeface="+mn-cs"/>
              </a:rPr>
              <a:t> indicator that can be used to test whether the oceans were mainly </a:t>
            </a:r>
            <a:r>
              <a:rPr lang="en-US" sz="1200" kern="1200" dirty="0" err="1" smtClean="0">
                <a:solidFill>
                  <a:schemeClr val="tx1"/>
                </a:solidFill>
                <a:latin typeface="+mn-lt"/>
                <a:ea typeface="+mn-ea"/>
                <a:cs typeface="+mn-cs"/>
              </a:rPr>
              <a:t>euxinic</a:t>
            </a:r>
            <a:r>
              <a:rPr lang="en-US" sz="1200" kern="1200" dirty="0" smtClean="0">
                <a:solidFill>
                  <a:schemeClr val="tx1"/>
                </a:solidFill>
                <a:latin typeface="+mn-lt"/>
                <a:ea typeface="+mn-ea"/>
                <a:cs typeface="+mn-cs"/>
              </a:rPr>
              <a:t> during the mid-</a:t>
            </a:r>
            <a:r>
              <a:rPr lang="en-US" sz="1200" kern="1200" dirty="0" err="1" smtClean="0">
                <a:solidFill>
                  <a:schemeClr val="tx1"/>
                </a:solidFill>
                <a:latin typeface="+mn-lt"/>
                <a:ea typeface="+mn-ea"/>
                <a:cs typeface="+mn-cs"/>
              </a:rPr>
              <a:t>proterozoic</a:t>
            </a:r>
            <a:r>
              <a:rPr lang="en-US" sz="1200" kern="1200" dirty="0" smtClean="0">
                <a:solidFill>
                  <a:schemeClr val="tx1"/>
                </a:solidFill>
                <a:latin typeface="+mn-lt"/>
                <a:ea typeface="+mn-ea"/>
                <a:cs typeface="+mn-cs"/>
              </a:rPr>
              <a:t> or at least in our sub-basin.  It has been shown that uranium is reduced and becomes more </a:t>
            </a:r>
            <a:r>
              <a:rPr lang="en-US" sz="1200" kern="1200" dirty="0" err="1" smtClean="0">
                <a:solidFill>
                  <a:schemeClr val="tx1"/>
                </a:solidFill>
                <a:latin typeface="+mn-lt"/>
                <a:ea typeface="+mn-ea"/>
                <a:cs typeface="+mn-cs"/>
              </a:rPr>
              <a:t>isotopically</a:t>
            </a:r>
            <a:r>
              <a:rPr lang="en-US" sz="1200" kern="1200" dirty="0" smtClean="0">
                <a:solidFill>
                  <a:schemeClr val="tx1"/>
                </a:solidFill>
                <a:latin typeface="+mn-lt"/>
                <a:ea typeface="+mn-ea"/>
                <a:cs typeface="+mn-cs"/>
              </a:rPr>
              <a:t> heavier, meaning it has a greater concentration of U238, in an anoxic environment. Black </a:t>
            </a:r>
            <a:r>
              <a:rPr lang="en-US" sz="1200" kern="1200" dirty="0" err="1" smtClean="0">
                <a:solidFill>
                  <a:schemeClr val="tx1"/>
                </a:solidFill>
                <a:latin typeface="+mn-lt"/>
                <a:ea typeface="+mn-ea"/>
                <a:cs typeface="+mn-cs"/>
              </a:rPr>
              <a:t>shales</a:t>
            </a:r>
            <a:r>
              <a:rPr lang="en-US" sz="1200" kern="1200" dirty="0" smtClean="0">
                <a:solidFill>
                  <a:schemeClr val="tx1"/>
                </a:solidFill>
                <a:latin typeface="+mn-lt"/>
                <a:ea typeface="+mn-ea"/>
                <a:cs typeface="+mn-cs"/>
              </a:rPr>
              <a:t> are generally deposited in anoxic environments. This means the Uranium 238 to Uranium 235 ratio in the remaining ocean waters would be light. Therefore, this would be an indicator that the ocean was </a:t>
            </a:r>
            <a:r>
              <a:rPr lang="en-US" sz="1200" kern="1200" dirty="0" err="1" smtClean="0">
                <a:solidFill>
                  <a:schemeClr val="tx1"/>
                </a:solidFill>
                <a:latin typeface="+mn-lt"/>
                <a:ea typeface="+mn-ea"/>
                <a:cs typeface="+mn-cs"/>
              </a:rPr>
              <a:t>euxinic</a:t>
            </a:r>
            <a:r>
              <a:rPr lang="en-US" sz="1200" kern="1200" dirty="0" smtClean="0">
                <a:solidFill>
                  <a:schemeClr val="tx1"/>
                </a:solidFill>
                <a:latin typeface="+mn-lt"/>
                <a:ea typeface="+mn-ea"/>
                <a:cs typeface="+mn-cs"/>
              </a:rPr>
              <a:t>. Also, uranium accumulated under anoxic but non-</a:t>
            </a:r>
            <a:r>
              <a:rPr lang="en-US" sz="1200" kern="1200" dirty="0" err="1" smtClean="0">
                <a:solidFill>
                  <a:schemeClr val="tx1"/>
                </a:solidFill>
                <a:latin typeface="+mn-lt"/>
                <a:ea typeface="+mn-ea"/>
                <a:cs typeface="+mn-cs"/>
              </a:rPr>
              <a:t>sulfidic</a:t>
            </a:r>
            <a:r>
              <a:rPr lang="en-US" sz="1200" kern="1200" dirty="0" smtClean="0">
                <a:solidFill>
                  <a:schemeClr val="tx1"/>
                </a:solidFill>
                <a:latin typeface="+mn-lt"/>
                <a:ea typeface="+mn-ea"/>
                <a:cs typeface="+mn-cs"/>
              </a:rPr>
              <a:t> conditions tends to be lighter than uranium accumulated under </a:t>
            </a:r>
            <a:r>
              <a:rPr lang="en-US" sz="1200" kern="1200" dirty="0" err="1" smtClean="0">
                <a:solidFill>
                  <a:schemeClr val="tx1"/>
                </a:solidFill>
                <a:latin typeface="+mn-lt"/>
                <a:ea typeface="+mn-ea"/>
                <a:cs typeface="+mn-cs"/>
              </a:rPr>
              <a:t>euxinic</a:t>
            </a:r>
            <a:r>
              <a:rPr lang="en-US" sz="1200" kern="1200" dirty="0" smtClean="0">
                <a:solidFill>
                  <a:schemeClr val="tx1"/>
                </a:solidFill>
                <a:latin typeface="+mn-lt"/>
                <a:ea typeface="+mn-ea"/>
                <a:cs typeface="+mn-cs"/>
              </a:rPr>
              <a:t> conditions. The </a:t>
            </a:r>
            <a:r>
              <a:rPr lang="en-US" sz="1200" kern="1200" dirty="0" err="1" smtClean="0">
                <a:solidFill>
                  <a:schemeClr val="tx1"/>
                </a:solidFill>
                <a:latin typeface="+mn-lt"/>
                <a:ea typeface="+mn-ea"/>
                <a:cs typeface="+mn-cs"/>
              </a:rPr>
              <a:t>Weyer</a:t>
            </a:r>
            <a:r>
              <a:rPr lang="en-US" sz="1200" kern="1200" dirty="0" smtClean="0">
                <a:solidFill>
                  <a:schemeClr val="tx1"/>
                </a:solidFill>
                <a:latin typeface="+mn-lt"/>
                <a:ea typeface="+mn-ea"/>
                <a:cs typeface="+mn-cs"/>
              </a:rPr>
              <a:t> figure shows the natural fractionation of U238 to U235.  Black </a:t>
            </a:r>
            <a:r>
              <a:rPr lang="en-US" sz="1200" kern="1200" dirty="0" err="1" smtClean="0">
                <a:solidFill>
                  <a:schemeClr val="tx1"/>
                </a:solidFill>
                <a:latin typeface="+mn-lt"/>
                <a:ea typeface="+mn-ea"/>
                <a:cs typeface="+mn-cs"/>
              </a:rPr>
              <a:t>shales</a:t>
            </a:r>
            <a:r>
              <a:rPr lang="en-US" sz="1200" kern="1200" dirty="0" smtClean="0">
                <a:solidFill>
                  <a:schemeClr val="tx1"/>
                </a:solidFill>
                <a:latin typeface="+mn-lt"/>
                <a:ea typeface="+mn-ea"/>
                <a:cs typeface="+mn-cs"/>
              </a:rPr>
              <a:t> are clearly distinct and occur around -0.1 to 0.4 compared to seawater. This indicates that black </a:t>
            </a:r>
            <a:r>
              <a:rPr lang="en-US" sz="1200" kern="1200" dirty="0" err="1" smtClean="0">
                <a:solidFill>
                  <a:schemeClr val="tx1"/>
                </a:solidFill>
                <a:latin typeface="+mn-lt"/>
                <a:ea typeface="+mn-ea"/>
                <a:cs typeface="+mn-cs"/>
              </a:rPr>
              <a:t>shales</a:t>
            </a:r>
            <a:r>
              <a:rPr lang="en-US" sz="1200" kern="1200" dirty="0" smtClean="0">
                <a:solidFill>
                  <a:schemeClr val="tx1"/>
                </a:solidFill>
                <a:latin typeface="+mn-lt"/>
                <a:ea typeface="+mn-ea"/>
                <a:cs typeface="+mn-cs"/>
              </a:rPr>
              <a:t> in reducing environments are </a:t>
            </a:r>
            <a:r>
              <a:rPr lang="en-US" sz="1200" kern="1200" dirty="0" err="1" smtClean="0">
                <a:solidFill>
                  <a:schemeClr val="tx1"/>
                </a:solidFill>
                <a:latin typeface="+mn-lt"/>
                <a:ea typeface="+mn-ea"/>
                <a:cs typeface="+mn-cs"/>
              </a:rPr>
              <a:t>isotopically</a:t>
            </a:r>
            <a:r>
              <a:rPr lang="en-US" sz="1200" kern="1200" dirty="0" smtClean="0">
                <a:solidFill>
                  <a:schemeClr val="tx1"/>
                </a:solidFill>
                <a:latin typeface="+mn-lt"/>
                <a:ea typeface="+mn-ea"/>
                <a:cs typeface="+mn-cs"/>
              </a:rPr>
              <a:t> heavy.  An interesting study by Montoya-</a:t>
            </a:r>
            <a:r>
              <a:rPr lang="en-US" sz="1200" kern="1200" dirty="0" err="1" smtClean="0">
                <a:solidFill>
                  <a:schemeClr val="tx1"/>
                </a:solidFill>
                <a:latin typeface="+mn-lt"/>
                <a:ea typeface="+mn-ea"/>
                <a:cs typeface="+mn-cs"/>
              </a:rPr>
              <a:t>Pino</a:t>
            </a:r>
            <a:r>
              <a:rPr lang="en-US" sz="1200" kern="1200" dirty="0" smtClean="0">
                <a:solidFill>
                  <a:schemeClr val="tx1"/>
                </a:solidFill>
                <a:latin typeface="+mn-lt"/>
                <a:ea typeface="+mn-ea"/>
                <a:cs typeface="+mn-cs"/>
              </a:rPr>
              <a:t> et al. showed for sediments deposited during an oceanic anoxic event in the Mesozoic, which is when global oceans became mildly anoxic, that the sediments are low in </a:t>
            </a:r>
            <a:r>
              <a:rPr lang="en-US" sz="1200" kern="1200" baseline="30000" dirty="0" smtClean="0">
                <a:solidFill>
                  <a:schemeClr val="tx1"/>
                </a:solidFill>
                <a:latin typeface="+mn-lt"/>
                <a:ea typeface="+mn-ea"/>
                <a:cs typeface="+mn-cs"/>
              </a:rPr>
              <a:t>238</a:t>
            </a:r>
            <a:r>
              <a:rPr lang="en-US" sz="1200" kern="1200" dirty="0" smtClean="0">
                <a:solidFill>
                  <a:schemeClr val="tx1"/>
                </a:solidFill>
                <a:latin typeface="+mn-lt"/>
                <a:ea typeface="+mn-ea"/>
                <a:cs typeface="+mn-cs"/>
              </a:rPr>
              <a:t>U. Since the isotope signature is light this means there are more basins with heavy uranium.  However before and after the oceanic anoxic event we can see the sediments had higher </a:t>
            </a:r>
            <a:r>
              <a:rPr lang="en-US" sz="1200" kern="1200" baseline="30000" dirty="0" smtClean="0">
                <a:solidFill>
                  <a:schemeClr val="tx1"/>
                </a:solidFill>
                <a:latin typeface="+mn-lt"/>
                <a:ea typeface="+mn-ea"/>
                <a:cs typeface="+mn-cs"/>
              </a:rPr>
              <a:t>238</a:t>
            </a:r>
            <a:r>
              <a:rPr lang="en-US" sz="1200" kern="1200" dirty="0" smtClean="0">
                <a:solidFill>
                  <a:schemeClr val="tx1"/>
                </a:solidFill>
                <a:latin typeface="+mn-lt"/>
                <a:ea typeface="+mn-ea"/>
                <a:cs typeface="+mn-cs"/>
              </a:rPr>
              <a:t>U values.  These studies support the use of </a:t>
            </a:r>
            <a:r>
              <a:rPr lang="en-US" sz="1200" kern="1200" baseline="30000" dirty="0" smtClean="0">
                <a:solidFill>
                  <a:schemeClr val="tx1"/>
                </a:solidFill>
                <a:latin typeface="+mn-lt"/>
                <a:ea typeface="+mn-ea"/>
                <a:cs typeface="+mn-cs"/>
              </a:rPr>
              <a:t>238</a:t>
            </a:r>
            <a:r>
              <a:rPr lang="en-US" sz="1200" kern="1200" dirty="0" smtClean="0">
                <a:solidFill>
                  <a:schemeClr val="tx1"/>
                </a:solidFill>
                <a:latin typeface="+mn-lt"/>
                <a:ea typeface="+mn-ea"/>
                <a:cs typeface="+mn-cs"/>
              </a:rPr>
              <a:t>U/</a:t>
            </a:r>
            <a:r>
              <a:rPr lang="en-US" sz="1200" kern="1200" baseline="30000" dirty="0" smtClean="0">
                <a:solidFill>
                  <a:schemeClr val="tx1"/>
                </a:solidFill>
                <a:latin typeface="+mn-lt"/>
                <a:ea typeface="+mn-ea"/>
                <a:cs typeface="+mn-cs"/>
              </a:rPr>
              <a:t>235</a:t>
            </a:r>
            <a:r>
              <a:rPr lang="en-US" sz="1200" kern="1200" dirty="0" smtClean="0">
                <a:solidFill>
                  <a:schemeClr val="tx1"/>
                </a:solidFill>
                <a:latin typeface="+mn-lt"/>
                <a:ea typeface="+mn-ea"/>
                <a:cs typeface="+mn-cs"/>
              </a:rPr>
              <a:t>U ratio as another proxy to inform about the chemistry of the oceans.  </a:t>
            </a:r>
          </a:p>
          <a:p>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C311AF95-00F1-5048-8BC1-503978B6A266}"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any shale there can be three</a:t>
            </a:r>
            <a:r>
              <a:rPr lang="en-US" baseline="0" dirty="0" smtClean="0"/>
              <a:t> sources of uranium. These sources include </a:t>
            </a:r>
            <a:r>
              <a:rPr lang="en-US" baseline="0" dirty="0" err="1" smtClean="0"/>
              <a:t>authigenic</a:t>
            </a:r>
            <a:r>
              <a:rPr lang="en-US" baseline="0" dirty="0" smtClean="0"/>
              <a:t> meaning uranium in the water, Uranium from carbonates, and </a:t>
            </a:r>
            <a:r>
              <a:rPr lang="en-US" baseline="0" dirty="0" err="1" smtClean="0"/>
              <a:t>detrital</a:t>
            </a:r>
            <a:r>
              <a:rPr lang="en-US" baseline="0" dirty="0" smtClean="0"/>
              <a:t> is the uranium from the land. We are interested in the </a:t>
            </a:r>
            <a:r>
              <a:rPr lang="en-US" baseline="0" dirty="0" err="1" smtClean="0"/>
              <a:t>authigenic</a:t>
            </a:r>
            <a:r>
              <a:rPr lang="en-US" baseline="0" dirty="0" smtClean="0"/>
              <a:t> uranium. However, only </a:t>
            </a:r>
            <a:r>
              <a:rPr lang="en-US" baseline="0" dirty="0" err="1" smtClean="0"/>
              <a:t>shales</a:t>
            </a:r>
            <a:r>
              <a:rPr lang="en-US" baseline="0" dirty="0" smtClean="0"/>
              <a:t> that have uranium concentrations greater than 10ppm can we get a true </a:t>
            </a:r>
            <a:r>
              <a:rPr lang="en-US" baseline="0" dirty="0" err="1" smtClean="0"/>
              <a:t>authigenic</a:t>
            </a:r>
            <a:r>
              <a:rPr lang="en-US" baseline="0" dirty="0" smtClean="0"/>
              <a:t> signal. </a:t>
            </a:r>
            <a:r>
              <a:rPr lang="en-US" baseline="0" dirty="0" err="1" smtClean="0"/>
              <a:t>Authigenic</a:t>
            </a:r>
            <a:r>
              <a:rPr lang="en-US" baseline="0" dirty="0" smtClean="0"/>
              <a:t> uranium accumulated under anoxic but non-</a:t>
            </a:r>
            <a:r>
              <a:rPr lang="en-US" baseline="0" dirty="0" err="1" smtClean="0"/>
              <a:t>sulfidic</a:t>
            </a:r>
            <a:r>
              <a:rPr lang="en-US" baseline="0" dirty="0" smtClean="0"/>
              <a:t> conditions tends to be lighter than uranium accumulated under </a:t>
            </a:r>
            <a:r>
              <a:rPr lang="en-US" baseline="0" dirty="0" err="1" smtClean="0"/>
              <a:t>euxinic</a:t>
            </a:r>
            <a:r>
              <a:rPr lang="en-US" baseline="0" dirty="0" smtClean="0"/>
              <a:t> conditions. </a:t>
            </a:r>
            <a:endParaRPr lang="en-US" dirty="0"/>
          </a:p>
        </p:txBody>
      </p:sp>
      <p:sp>
        <p:nvSpPr>
          <p:cNvPr id="4" name="Slide Number Placeholder 3"/>
          <p:cNvSpPr>
            <a:spLocks noGrp="1"/>
          </p:cNvSpPr>
          <p:nvPr>
            <p:ph type="sldNum" sz="quarter" idx="10"/>
          </p:nvPr>
        </p:nvSpPr>
        <p:spPr/>
        <p:txBody>
          <a:bodyPr/>
          <a:lstStyle/>
          <a:p>
            <a:fld id="{C311AF95-00F1-5048-8BC1-503978B6A266}"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As I have said before, a</a:t>
            </a:r>
            <a:r>
              <a:rPr lang="en-US" sz="1200" kern="1200" baseline="0" dirty="0" smtClean="0">
                <a:solidFill>
                  <a:schemeClr val="tx1"/>
                </a:solidFill>
                <a:latin typeface="+mn-lt"/>
                <a:ea typeface="+mn-ea"/>
                <a:cs typeface="+mn-cs"/>
              </a:rPr>
              <a:t> postdoctoral scholar</a:t>
            </a:r>
            <a:r>
              <a:rPr lang="en-US" sz="1200" kern="1200" dirty="0" smtClean="0">
                <a:solidFill>
                  <a:schemeClr val="tx1"/>
                </a:solidFill>
                <a:latin typeface="+mn-lt"/>
                <a:ea typeface="+mn-ea"/>
                <a:cs typeface="+mn-cs"/>
              </a:rPr>
              <a:t> from our</a:t>
            </a:r>
            <a:r>
              <a:rPr lang="en-US" sz="1200" kern="1200" baseline="0" dirty="0" smtClean="0">
                <a:solidFill>
                  <a:schemeClr val="tx1"/>
                </a:solidFill>
                <a:latin typeface="+mn-lt"/>
                <a:ea typeface="+mn-ea"/>
                <a:cs typeface="+mn-cs"/>
              </a:rPr>
              <a:t> lab group </a:t>
            </a:r>
            <a:r>
              <a:rPr lang="en-US" sz="1200" kern="1200" dirty="0" smtClean="0">
                <a:solidFill>
                  <a:schemeClr val="tx1"/>
                </a:solidFill>
                <a:latin typeface="+mn-lt"/>
                <a:ea typeface="+mn-ea"/>
                <a:cs typeface="+mn-cs"/>
              </a:rPr>
              <a:t>went to the McArthur basin in Australia and collected 109 samples from the GR10 core in the Barney Creek Formation. All three units of rock are in these samples including the W fold, HYC pyrite, and upper unit rocks. Each sample was heated in the furnace to remove all of the organics from the rocks and then went through a digestion process of adding a sequence of acids and heating in the trace metal clean lab. The samples were digested into a liquid form. The samples were run on the </a:t>
            </a:r>
            <a:r>
              <a:rPr lang="en-US" sz="1200" dirty="0" smtClean="0"/>
              <a:t>Thermo Scientific X-Series </a:t>
            </a:r>
            <a:r>
              <a:rPr lang="en-US" sz="1200" dirty="0" err="1" smtClean="0"/>
              <a:t>Quadrupole</a:t>
            </a:r>
            <a:r>
              <a:rPr lang="en-US" sz="1200" dirty="0" smtClean="0"/>
              <a:t> Inductively Coupled Plasma Mass Spectrometer</a:t>
            </a:r>
            <a:r>
              <a:rPr lang="en-US" sz="1200" kern="1200" dirty="0" smtClean="0">
                <a:solidFill>
                  <a:schemeClr val="tx1"/>
                </a:solidFill>
                <a:latin typeface="+mn-lt"/>
                <a:ea typeface="+mn-ea"/>
                <a:cs typeface="+mn-cs"/>
              </a:rPr>
              <a:t> to check the total concentrations of the metals, specifically for me the concentration of uranium.  </a:t>
            </a:r>
          </a:p>
          <a:p>
            <a:endParaRPr lang="en-US" dirty="0"/>
          </a:p>
        </p:txBody>
      </p:sp>
      <p:sp>
        <p:nvSpPr>
          <p:cNvPr id="4" name="Slide Number Placeholder 3"/>
          <p:cNvSpPr>
            <a:spLocks noGrp="1"/>
          </p:cNvSpPr>
          <p:nvPr>
            <p:ph type="sldNum" sz="quarter" idx="10"/>
          </p:nvPr>
        </p:nvSpPr>
        <p:spPr/>
        <p:txBody>
          <a:bodyPr/>
          <a:lstStyle/>
          <a:p>
            <a:fld id="{C311AF95-00F1-5048-8BC1-503978B6A266}"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F7B1611-3C1F-734F-B158-A70FAD3589A7}" type="datetimeFigureOut">
              <a:rPr lang="en-US" smtClean="0"/>
              <a:pPr/>
              <a:t>4/6/12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2F2498-9FB2-E048-8FD4-EF68FF61D130}"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7B1611-3C1F-734F-B158-A70FAD3589A7}" type="datetimeFigureOut">
              <a:rPr lang="en-US" smtClean="0"/>
              <a:pPr/>
              <a:t>4/6/12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2F2498-9FB2-E048-8FD4-EF68FF61D130}"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7B1611-3C1F-734F-B158-A70FAD3589A7}" type="datetimeFigureOut">
              <a:rPr lang="en-US" smtClean="0"/>
              <a:pPr/>
              <a:t>4/6/12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2F2498-9FB2-E048-8FD4-EF68FF61D130}"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smtClean="0"/>
            </a:lvl1pPr>
          </a:lstStyle>
          <a:p>
            <a:fld id="{05F223BF-7433-F248-9AC0-79D179703802}"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7B1611-3C1F-734F-B158-A70FAD3589A7}" type="datetimeFigureOut">
              <a:rPr lang="en-US" smtClean="0"/>
              <a:pPr/>
              <a:t>4/6/12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2F2498-9FB2-E048-8FD4-EF68FF61D130}"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F7B1611-3C1F-734F-B158-A70FAD3589A7}" type="datetimeFigureOut">
              <a:rPr lang="en-US" smtClean="0"/>
              <a:pPr/>
              <a:t>4/6/12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2F2498-9FB2-E048-8FD4-EF68FF61D130}"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F7B1611-3C1F-734F-B158-A70FAD3589A7}" type="datetimeFigureOut">
              <a:rPr lang="en-US" smtClean="0"/>
              <a:pPr/>
              <a:t>4/6/12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72F2498-9FB2-E048-8FD4-EF68FF61D130}"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F7B1611-3C1F-734F-B158-A70FAD3589A7}" type="datetimeFigureOut">
              <a:rPr lang="en-US" smtClean="0"/>
              <a:pPr/>
              <a:t>4/6/12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72F2498-9FB2-E048-8FD4-EF68FF61D130}"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F7B1611-3C1F-734F-B158-A70FAD3589A7}" type="datetimeFigureOut">
              <a:rPr lang="en-US" smtClean="0"/>
              <a:pPr/>
              <a:t>4/6/12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72F2498-9FB2-E048-8FD4-EF68FF61D130}"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7B1611-3C1F-734F-B158-A70FAD3589A7}" type="datetimeFigureOut">
              <a:rPr lang="en-US" smtClean="0"/>
              <a:pPr/>
              <a:t>4/6/12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72F2498-9FB2-E048-8FD4-EF68FF61D130}"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7B1611-3C1F-734F-B158-A70FAD3589A7}" type="datetimeFigureOut">
              <a:rPr lang="en-US" smtClean="0"/>
              <a:pPr/>
              <a:t>4/6/12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72F2498-9FB2-E048-8FD4-EF68FF61D130}"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7B1611-3C1F-734F-B158-A70FAD3589A7}" type="datetimeFigureOut">
              <a:rPr lang="en-US" smtClean="0"/>
              <a:pPr/>
              <a:t>4/6/12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72F2498-9FB2-E048-8FD4-EF68FF61D130}"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7B1611-3C1F-734F-B158-A70FAD3589A7}" type="datetimeFigureOut">
              <a:rPr lang="en-US" smtClean="0"/>
              <a:pPr/>
              <a:t>4/6/12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2F2498-9FB2-E048-8FD4-EF68FF61D130}"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gif"/><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oleObject" Target="Macintosh%20HD:Users:quinnshollenberger:Downloads:U%20Assessment.doc!OLE_LINK1" TargetMode="External"/><Relationship Id="rId5" Type="http://schemas.openxmlformats.org/officeDocument/2006/relationships/chart" Target="../charts/chart1.xml"/><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oleObject" Target="!OLE_LINK2" TargetMode="External"/><Relationship Id="rId5" Type="http://schemas.openxmlformats.org/officeDocument/2006/relationships/chart" Target="../charts/chart2.xml"/><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1.jpeg"/><Relationship Id="rId9" Type="http://schemas.openxmlformats.org/officeDocument/2006/relationships/image" Target="../media/image2.gi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3.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wmf"/><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Examining Uranium Geochemistry in the 1.64 </a:t>
            </a:r>
            <a:r>
              <a:rPr lang="en-US" dirty="0" err="1" smtClean="0"/>
              <a:t>Ga</a:t>
            </a:r>
            <a:r>
              <a:rPr lang="en-US" dirty="0" smtClean="0"/>
              <a:t> Barney Creek Formation </a:t>
            </a:r>
            <a:endParaRPr lang="en-US" dirty="0"/>
          </a:p>
        </p:txBody>
      </p:sp>
      <p:sp>
        <p:nvSpPr>
          <p:cNvPr id="3" name="Subtitle 2"/>
          <p:cNvSpPr>
            <a:spLocks noGrp="1"/>
          </p:cNvSpPr>
          <p:nvPr>
            <p:ph type="subTitle" idx="1"/>
          </p:nvPr>
        </p:nvSpPr>
        <p:spPr/>
        <p:txBody>
          <a:bodyPr/>
          <a:lstStyle/>
          <a:p>
            <a:r>
              <a:rPr lang="en-US" dirty="0" smtClean="0"/>
              <a:t>Quinn R. </a:t>
            </a:r>
            <a:r>
              <a:rPr lang="en-US" dirty="0" err="1" smtClean="0"/>
              <a:t>Shollenberger</a:t>
            </a:r>
            <a:endParaRPr lang="en-US" dirty="0" smtClean="0"/>
          </a:p>
          <a:p>
            <a:r>
              <a:rPr lang="en-US" dirty="0" smtClean="0"/>
              <a:t>April 21, 2012</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Methods</a:t>
            </a:r>
            <a:endParaRPr lang="en-US" dirty="0"/>
          </a:p>
        </p:txBody>
      </p:sp>
      <p:pic>
        <p:nvPicPr>
          <p:cNvPr id="4" name="Picture 3" descr="column3.gif"/>
          <p:cNvPicPr>
            <a:picLocks noChangeAspect="1"/>
          </p:cNvPicPr>
          <p:nvPr/>
        </p:nvPicPr>
        <p:blipFill>
          <a:blip r:embed="rId3"/>
          <a:srcRect l="17282" b="7527"/>
          <a:stretch>
            <a:fillRect/>
          </a:stretch>
        </p:blipFill>
        <p:spPr>
          <a:xfrm>
            <a:off x="1297813" y="1417638"/>
            <a:ext cx="4023487" cy="4709377"/>
          </a:xfrm>
          <a:prstGeom prst="rect">
            <a:avLst/>
          </a:prstGeom>
        </p:spPr>
      </p:pic>
      <p:pic>
        <p:nvPicPr>
          <p:cNvPr id="5" name="Picture 4"/>
          <p:cNvPicPr>
            <a:picLocks noChangeAspect="1"/>
          </p:cNvPicPr>
          <p:nvPr/>
        </p:nvPicPr>
        <p:blipFill>
          <a:blip r:embed="rId4"/>
          <a:stretch>
            <a:fillRect/>
          </a:stretch>
        </p:blipFill>
        <p:spPr>
          <a:xfrm>
            <a:off x="5639482" y="2401628"/>
            <a:ext cx="3310698" cy="2483023"/>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Predicted Results</a:t>
            </a:r>
            <a:endParaRPr lang="en-US" dirty="0"/>
          </a:p>
        </p:txBody>
      </p:sp>
      <p:sp>
        <p:nvSpPr>
          <p:cNvPr id="3" name="Content Placeholder 2"/>
          <p:cNvSpPr>
            <a:spLocks noGrp="1"/>
          </p:cNvSpPr>
          <p:nvPr>
            <p:ph idx="1"/>
          </p:nvPr>
        </p:nvSpPr>
        <p:spPr>
          <a:xfrm>
            <a:off x="457200" y="1417638"/>
            <a:ext cx="8229600" cy="1220189"/>
          </a:xfrm>
        </p:spPr>
        <p:txBody>
          <a:bodyPr>
            <a:normAutofit fontScale="77500" lnSpcReduction="20000"/>
          </a:bodyPr>
          <a:lstStyle/>
          <a:p>
            <a:r>
              <a:rPr lang="en-US" dirty="0" smtClean="0"/>
              <a:t>Reduced Environment</a:t>
            </a:r>
          </a:p>
          <a:p>
            <a:r>
              <a:rPr lang="en-US" dirty="0" smtClean="0"/>
              <a:t>Light Uranium Isotopes</a:t>
            </a:r>
          </a:p>
          <a:p>
            <a:pPr algn="ctr">
              <a:buNone/>
            </a:pPr>
            <a:r>
              <a:rPr lang="en-US" dirty="0" smtClean="0"/>
              <a:t> </a:t>
            </a:r>
            <a:endParaRPr lang="en-US" dirty="0"/>
          </a:p>
        </p:txBody>
      </p:sp>
      <p:sp>
        <p:nvSpPr>
          <p:cNvPr id="12" name="TextBox 11"/>
          <p:cNvSpPr txBox="1"/>
          <p:nvPr/>
        </p:nvSpPr>
        <p:spPr>
          <a:xfrm>
            <a:off x="656058" y="2161357"/>
            <a:ext cx="8487942" cy="5324534"/>
          </a:xfrm>
          <a:prstGeom prst="rect">
            <a:avLst/>
          </a:prstGeom>
          <a:noFill/>
        </p:spPr>
        <p:txBody>
          <a:bodyPr wrap="square" rtlCol="0">
            <a:spAutoFit/>
          </a:bodyPr>
          <a:lstStyle/>
          <a:p>
            <a:pPr algn="ctr"/>
            <a:r>
              <a:rPr lang="en-US" sz="3600" dirty="0" smtClean="0"/>
              <a:t>                           δ</a:t>
            </a:r>
            <a:r>
              <a:rPr lang="en-US" sz="3600" baseline="30000" dirty="0" smtClean="0"/>
              <a:t>238</a:t>
            </a:r>
            <a:r>
              <a:rPr lang="en-US" sz="3600" dirty="0" smtClean="0"/>
              <a:t>U</a:t>
            </a:r>
          </a:p>
          <a:p>
            <a:pPr algn="ctr"/>
            <a:endParaRPr lang="en-US" sz="3200" dirty="0" smtClean="0"/>
          </a:p>
          <a:p>
            <a:r>
              <a:rPr lang="en-US" sz="3200" dirty="0" smtClean="0"/>
              <a:t>							</a:t>
            </a:r>
            <a:r>
              <a:rPr lang="en-US" sz="2400" dirty="0" smtClean="0"/>
              <a:t>-		</a:t>
            </a:r>
            <a:r>
              <a:rPr lang="en-US" sz="2400" baseline="30000" dirty="0" smtClean="0"/>
              <a:t>____________________</a:t>
            </a:r>
            <a:r>
              <a:rPr lang="en-US" sz="2400" dirty="0" err="1" smtClean="0">
                <a:sym typeface="Wingdings"/>
              </a:rPr>
              <a:t></a:t>
            </a:r>
            <a:r>
              <a:rPr lang="en-US" sz="2400" dirty="0" smtClean="0"/>
              <a:t>		+									                                                                                             Modern</a:t>
            </a:r>
          </a:p>
          <a:p>
            <a:r>
              <a:rPr lang="en-US" sz="2400" dirty="0" smtClean="0"/>
              <a:t>				                        Ocean   </a:t>
            </a:r>
            <a:r>
              <a:rPr lang="en-US" sz="2400" baseline="30000" dirty="0" smtClean="0"/>
              <a:t>____________________</a:t>
            </a:r>
            <a:r>
              <a:rPr lang="en-US" sz="2400" dirty="0" err="1" smtClean="0">
                <a:sym typeface="Wingdings"/>
              </a:rPr>
              <a:t></a:t>
            </a:r>
            <a:r>
              <a:rPr lang="en-US" sz="2400" dirty="0" smtClean="0">
                <a:sym typeface="Wingdings"/>
              </a:rPr>
              <a:t> Black Shale                                       </a:t>
            </a:r>
            <a:endParaRPr lang="en-US" sz="2400" dirty="0" smtClean="0"/>
          </a:p>
          <a:p>
            <a:r>
              <a:rPr lang="en-US" sz="2400" dirty="0" smtClean="0"/>
              <a:t>						            -0.4						            0.2</a:t>
            </a:r>
          </a:p>
          <a:p>
            <a:r>
              <a:rPr lang="en-US" sz="2400" dirty="0" smtClean="0"/>
              <a:t>			                                       					</a:t>
            </a:r>
          </a:p>
          <a:p>
            <a:endParaRPr lang="en-US" sz="2400" dirty="0" smtClean="0"/>
          </a:p>
          <a:p>
            <a:r>
              <a:rPr lang="en-US" sz="2400" dirty="0" err="1" smtClean="0"/>
              <a:t>Mesoproterozoic</a:t>
            </a:r>
            <a:r>
              <a:rPr lang="en-US" sz="2400" dirty="0" smtClean="0"/>
              <a:t>		Ocean </a:t>
            </a:r>
            <a:r>
              <a:rPr lang="en-US" sz="2400" baseline="30000" dirty="0" smtClean="0"/>
              <a:t>____________________</a:t>
            </a:r>
            <a:r>
              <a:rPr lang="en-US" sz="2400" dirty="0" err="1" smtClean="0">
                <a:sym typeface="Wingdings"/>
              </a:rPr>
              <a:t></a:t>
            </a:r>
            <a:r>
              <a:rPr lang="en-US" sz="2400" dirty="0" smtClean="0">
                <a:sym typeface="Wingdings"/>
              </a:rPr>
              <a:t> </a:t>
            </a:r>
            <a:r>
              <a:rPr lang="en-US" sz="2400" dirty="0" smtClean="0"/>
              <a:t>Black Shale</a:t>
            </a:r>
          </a:p>
          <a:p>
            <a:r>
              <a:rPr lang="en-US" sz="2400" dirty="0" smtClean="0"/>
              <a:t>                                               -1.0                                    -0.4</a:t>
            </a:r>
          </a:p>
          <a:p>
            <a:pPr algn="ctr"/>
            <a:endParaRPr lang="en-US" sz="2400" dirty="0" smtClean="0"/>
          </a:p>
          <a:p>
            <a:pPr algn="ctr"/>
            <a:endParaRPr lang="en-US" sz="2400" dirty="0"/>
          </a:p>
        </p:txBody>
      </p:sp>
      <p:sp>
        <p:nvSpPr>
          <p:cNvPr id="13" name="Oval 9"/>
          <p:cNvSpPr>
            <a:spLocks noChangeArrowheads="1"/>
          </p:cNvSpPr>
          <p:nvPr/>
        </p:nvSpPr>
        <p:spPr bwMode="auto">
          <a:xfrm>
            <a:off x="3203223" y="5744253"/>
            <a:ext cx="1707444" cy="921145"/>
          </a:xfrm>
          <a:prstGeom prst="ellipse">
            <a:avLst/>
          </a:prstGeom>
          <a:noFill/>
          <a:ln w="38100">
            <a:solidFill>
              <a:srgbClr val="FF0000"/>
            </a:solidFill>
            <a:round/>
            <a:headEnd/>
            <a:tailEnd/>
          </a:ln>
          <a:effectLst/>
        </p:spPr>
        <p:txBody>
          <a:bodyPr wrap="none" anchor="ctr">
            <a:prstTxWarp prst="textNoShape">
              <a:avLst/>
            </a:prstTxWarp>
          </a:bodyPr>
          <a:lstStyle/>
          <a:p>
            <a:endParaRPr lang="en-US"/>
          </a:p>
        </p:txBody>
      </p:sp>
      <p:sp>
        <p:nvSpPr>
          <p:cNvPr id="14" name="Oval 9"/>
          <p:cNvSpPr>
            <a:spLocks noChangeArrowheads="1"/>
          </p:cNvSpPr>
          <p:nvPr/>
        </p:nvSpPr>
        <p:spPr bwMode="auto">
          <a:xfrm>
            <a:off x="6547556" y="5744253"/>
            <a:ext cx="2139244" cy="1102583"/>
          </a:xfrm>
          <a:prstGeom prst="ellipse">
            <a:avLst/>
          </a:prstGeom>
          <a:noFill/>
          <a:ln w="38100">
            <a:solidFill>
              <a:schemeClr val="accent6">
                <a:lumMod val="75000"/>
              </a:schemeClr>
            </a:solidFill>
            <a:round/>
            <a:headEnd/>
            <a:tailEnd/>
          </a:ln>
          <a:effectLst/>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r>
              <a:rPr lang="en-US" dirty="0" smtClean="0"/>
              <a:t>Uranium Concentrations and EF</a:t>
            </a:r>
            <a:endParaRPr lang="en-US" dirty="0"/>
          </a:p>
        </p:txBody>
      </p:sp>
      <p:sp>
        <p:nvSpPr>
          <p:cNvPr id="8" name="Subtitle 7"/>
          <p:cNvSpPr>
            <a:spLocks noGrp="1"/>
          </p:cNvSpPr>
          <p:nvPr>
            <p:ph type="subTitle" idx="4294967295"/>
          </p:nvPr>
        </p:nvSpPr>
        <p:spPr>
          <a:xfrm>
            <a:off x="457200" y="5859463"/>
            <a:ext cx="3057525" cy="528637"/>
          </a:xfrm>
        </p:spPr>
        <p:txBody>
          <a:bodyPr>
            <a:normAutofit fontScale="47500" lnSpcReduction="20000"/>
          </a:bodyPr>
          <a:lstStyle/>
          <a:p>
            <a:pPr>
              <a:buNone/>
            </a:pPr>
            <a:r>
              <a:rPr lang="en-US" dirty="0" smtClean="0"/>
              <a:t>            GR10 537.90     GR10 603.64</a:t>
            </a:r>
            <a:endParaRPr lang="en-US" dirty="0"/>
          </a:p>
        </p:txBody>
      </p:sp>
      <p:sp>
        <p:nvSpPr>
          <p:cNvPr id="6" name="TextBox 5"/>
          <p:cNvSpPr txBox="1"/>
          <p:nvPr/>
        </p:nvSpPr>
        <p:spPr>
          <a:xfrm>
            <a:off x="6705600" y="6280539"/>
            <a:ext cx="2276476" cy="369332"/>
          </a:xfrm>
          <a:prstGeom prst="rect">
            <a:avLst/>
          </a:prstGeom>
          <a:noFill/>
        </p:spPr>
        <p:txBody>
          <a:bodyPr wrap="square" rtlCol="0">
            <a:spAutoFit/>
          </a:bodyPr>
          <a:lstStyle/>
          <a:p>
            <a:r>
              <a:rPr lang="en-US" dirty="0" smtClean="0"/>
              <a:t>Courtesy of Amy Kelly</a:t>
            </a:r>
            <a:endParaRPr lang="en-US" dirty="0"/>
          </a:p>
        </p:txBody>
      </p:sp>
      <p:graphicFrame>
        <p:nvGraphicFramePr>
          <p:cNvPr id="15362" name="Object 2"/>
          <p:cNvGraphicFramePr>
            <a:graphicFrameLocks noChangeAspect="1"/>
          </p:cNvGraphicFramePr>
          <p:nvPr/>
        </p:nvGraphicFramePr>
        <p:xfrm>
          <a:off x="609600" y="1346200"/>
          <a:ext cx="2641600" cy="4165600"/>
        </p:xfrm>
        <a:graphic>
          <a:graphicData uri="http://schemas.openxmlformats.org/presentationml/2006/ole">
            <p:oleObj spid="_x0000_s15362" name="Document" r:id="rId4" imgW="2641600" imgH="4165600" progId="Word.Document.12">
              <p:link updateAutomatic="1"/>
            </p:oleObj>
          </a:graphicData>
        </a:graphic>
      </p:graphicFrame>
      <p:graphicFrame>
        <p:nvGraphicFramePr>
          <p:cNvPr id="7" name="Chart 6"/>
          <p:cNvGraphicFramePr>
            <a:graphicFrameLocks/>
          </p:cNvGraphicFramePr>
          <p:nvPr/>
        </p:nvGraphicFramePr>
        <p:xfrm>
          <a:off x="3999357" y="1417638"/>
          <a:ext cx="4097283" cy="4862901"/>
        </p:xfrm>
        <a:graphic>
          <a:graphicData uri="http://schemas.openxmlformats.org/drawingml/2006/chart">
            <c:chart xmlns:c="http://schemas.openxmlformats.org/drawingml/2006/chart" xmlns:r="http://schemas.openxmlformats.org/officeDocument/2006/relationships" r:id="rId5"/>
          </a:graphicData>
        </a:graphic>
      </p:graphicFrame>
      <p:sp>
        <p:nvSpPr>
          <p:cNvPr id="11" name="Oval 9"/>
          <p:cNvSpPr>
            <a:spLocks noChangeArrowheads="1"/>
          </p:cNvSpPr>
          <p:nvPr/>
        </p:nvSpPr>
        <p:spPr bwMode="auto">
          <a:xfrm>
            <a:off x="2129692" y="4181232"/>
            <a:ext cx="566616" cy="605692"/>
          </a:xfrm>
          <a:prstGeom prst="ellipse">
            <a:avLst/>
          </a:prstGeom>
          <a:noFill/>
          <a:ln w="38100">
            <a:solidFill>
              <a:srgbClr val="FF0000"/>
            </a:solidFill>
            <a:round/>
            <a:headEnd/>
            <a:tailEnd/>
          </a:ln>
          <a:effectLst/>
        </p:spPr>
        <p:txBody>
          <a:bodyPr wrap="none" anchor="ctr">
            <a:prstTxWarp prst="textNoShape">
              <a:avLst/>
            </a:prstTxWarp>
          </a:bodyPr>
          <a:lstStyle/>
          <a:p>
            <a:endParaRPr lang="en-US"/>
          </a:p>
        </p:txBody>
      </p:sp>
      <p:cxnSp>
        <p:nvCxnSpPr>
          <p:cNvPr id="15" name="Straight Arrow Connector 14"/>
          <p:cNvCxnSpPr/>
          <p:nvPr/>
        </p:nvCxnSpPr>
        <p:spPr>
          <a:xfrm rot="5400000" flipH="1" flipV="1">
            <a:off x="1525139" y="5020247"/>
            <a:ext cx="1072338" cy="60569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Oval 9"/>
          <p:cNvSpPr>
            <a:spLocks noChangeArrowheads="1"/>
          </p:cNvSpPr>
          <p:nvPr/>
        </p:nvSpPr>
        <p:spPr bwMode="auto">
          <a:xfrm>
            <a:off x="2696309" y="4461301"/>
            <a:ext cx="554891" cy="651245"/>
          </a:xfrm>
          <a:prstGeom prst="ellipse">
            <a:avLst/>
          </a:prstGeom>
          <a:noFill/>
          <a:ln w="38100">
            <a:solidFill>
              <a:schemeClr val="accent6">
                <a:lumMod val="75000"/>
              </a:schemeClr>
            </a:solidFill>
            <a:round/>
            <a:headEnd/>
            <a:tailEnd/>
          </a:ln>
          <a:effectLst/>
        </p:spPr>
        <p:txBody>
          <a:bodyPr wrap="none" anchor="ctr">
            <a:prstTxWarp prst="textNoShape">
              <a:avLst/>
            </a:prstTxWarp>
          </a:bodyPr>
          <a:lstStyle/>
          <a:p>
            <a:endParaRPr lang="en-US"/>
          </a:p>
        </p:txBody>
      </p:sp>
      <p:cxnSp>
        <p:nvCxnSpPr>
          <p:cNvPr id="18" name="Straight Arrow Connector 17"/>
          <p:cNvCxnSpPr/>
          <p:nvPr/>
        </p:nvCxnSpPr>
        <p:spPr>
          <a:xfrm rot="5400000" flipH="1" flipV="1">
            <a:off x="2469489" y="5339365"/>
            <a:ext cx="746716" cy="2930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Uranium Isotope Results</a:t>
            </a:r>
            <a:endParaRPr lang="en-US" dirty="0"/>
          </a:p>
        </p:txBody>
      </p:sp>
      <p:graphicFrame>
        <p:nvGraphicFramePr>
          <p:cNvPr id="17410" name="Object 2"/>
          <p:cNvGraphicFramePr>
            <a:graphicFrameLocks noChangeAspect="1"/>
          </p:cNvGraphicFramePr>
          <p:nvPr/>
        </p:nvGraphicFramePr>
        <p:xfrm>
          <a:off x="192928" y="1417638"/>
          <a:ext cx="3873500" cy="4648200"/>
        </p:xfrm>
        <a:graphic>
          <a:graphicData uri="http://schemas.openxmlformats.org/presentationml/2006/ole">
            <p:oleObj spid="_x0000_s17410" name="Document" r:id="rId4" imgW="3873500" imgH="4648200" progId="Word.Document.12">
              <p:link updateAutomatic="1"/>
            </p:oleObj>
          </a:graphicData>
        </a:graphic>
      </p:graphicFrame>
      <p:sp>
        <p:nvSpPr>
          <p:cNvPr id="9" name="TextBox 8"/>
          <p:cNvSpPr txBox="1"/>
          <p:nvPr/>
        </p:nvSpPr>
        <p:spPr>
          <a:xfrm>
            <a:off x="6705600" y="6280539"/>
            <a:ext cx="2276476" cy="369332"/>
          </a:xfrm>
          <a:prstGeom prst="rect">
            <a:avLst/>
          </a:prstGeom>
          <a:noFill/>
        </p:spPr>
        <p:txBody>
          <a:bodyPr wrap="square" rtlCol="0">
            <a:spAutoFit/>
          </a:bodyPr>
          <a:lstStyle/>
          <a:p>
            <a:r>
              <a:rPr lang="en-US" dirty="0" smtClean="0"/>
              <a:t>Courtesy of Amy Kelly</a:t>
            </a:r>
            <a:endParaRPr lang="en-US" dirty="0"/>
          </a:p>
        </p:txBody>
      </p:sp>
      <p:graphicFrame>
        <p:nvGraphicFramePr>
          <p:cNvPr id="5" name="Chart 4"/>
          <p:cNvGraphicFramePr>
            <a:graphicFrameLocks/>
          </p:cNvGraphicFramePr>
          <p:nvPr/>
        </p:nvGraphicFramePr>
        <p:xfrm>
          <a:off x="4283076" y="1949450"/>
          <a:ext cx="4403724" cy="295910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Conclusions</a:t>
            </a:r>
            <a:endParaRPr lang="en-US" dirty="0"/>
          </a:p>
        </p:txBody>
      </p:sp>
      <p:sp>
        <p:nvSpPr>
          <p:cNvPr id="9" name="Content Placeholder 8"/>
          <p:cNvSpPr>
            <a:spLocks noGrp="1"/>
          </p:cNvSpPr>
          <p:nvPr>
            <p:ph idx="1"/>
          </p:nvPr>
        </p:nvSpPr>
        <p:spPr/>
        <p:txBody>
          <a:bodyPr/>
          <a:lstStyle/>
          <a:p>
            <a:r>
              <a:rPr lang="en-US" dirty="0" smtClean="0"/>
              <a:t>Clear evidence for </a:t>
            </a:r>
            <a:r>
              <a:rPr lang="en-US" dirty="0" err="1" smtClean="0"/>
              <a:t>euxinic</a:t>
            </a:r>
            <a:r>
              <a:rPr lang="en-US" dirty="0" smtClean="0"/>
              <a:t> conditions in the water column</a:t>
            </a:r>
          </a:p>
          <a:p>
            <a:r>
              <a:rPr lang="en-US" dirty="0" smtClean="0"/>
              <a:t>Ancient ocean δ</a:t>
            </a:r>
            <a:r>
              <a:rPr lang="en-US" baseline="30000" dirty="0" smtClean="0"/>
              <a:t>238</a:t>
            </a:r>
            <a:r>
              <a:rPr lang="en-US" dirty="0" smtClean="0"/>
              <a:t>U = -0.7</a:t>
            </a:r>
          </a:p>
          <a:p>
            <a:r>
              <a:rPr lang="en-US" dirty="0" smtClean="0"/>
              <a:t>To do</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idx="1"/>
          </p:nvPr>
        </p:nvSpPr>
        <p:spPr/>
        <p:txBody>
          <a:bodyPr/>
          <a:lstStyle/>
          <a:p>
            <a:r>
              <a:rPr lang="en-US" dirty="0" smtClean="0"/>
              <a:t>Advisors</a:t>
            </a:r>
          </a:p>
          <a:p>
            <a:pPr lvl="1"/>
            <a:r>
              <a:rPr lang="en-US" dirty="0" smtClean="0"/>
              <a:t>Ariel </a:t>
            </a:r>
            <a:r>
              <a:rPr lang="en-US" dirty="0" err="1" smtClean="0"/>
              <a:t>Anbar</a:t>
            </a:r>
            <a:endParaRPr lang="en-US" dirty="0" smtClean="0"/>
          </a:p>
          <a:p>
            <a:pPr lvl="1"/>
            <a:r>
              <a:rPr lang="en-US" dirty="0" smtClean="0"/>
              <a:t>Amy Kelly</a:t>
            </a:r>
          </a:p>
          <a:p>
            <a:r>
              <a:rPr lang="en-US" dirty="0" smtClean="0"/>
              <a:t>Funding</a:t>
            </a:r>
          </a:p>
          <a:p>
            <a:pPr lvl="1"/>
            <a:r>
              <a:rPr lang="en-US" dirty="0" smtClean="0"/>
              <a:t>NASA Space Grant Program</a:t>
            </a:r>
          </a:p>
          <a:p>
            <a:pPr lvl="1">
              <a:buNone/>
            </a:pPr>
            <a:endParaRPr lang="en-US"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t>
            </a:r>
            <a:endParaRPr lang="en-US" dirty="0"/>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pic>
        <p:nvPicPr>
          <p:cNvPr id="6" name="Picture 5" descr="Archean.jpg"/>
          <p:cNvPicPr>
            <a:picLocks noChangeAspect="1"/>
          </p:cNvPicPr>
          <p:nvPr/>
        </p:nvPicPr>
        <p:blipFill>
          <a:blip r:embed="rId8"/>
          <a:stretch>
            <a:fillRect/>
          </a:stretch>
        </p:blipFill>
        <p:spPr>
          <a:xfrm>
            <a:off x="457200" y="3478805"/>
            <a:ext cx="2877563" cy="2647358"/>
          </a:xfrm>
          <a:prstGeom prst="rect">
            <a:avLst/>
          </a:prstGeom>
        </p:spPr>
      </p:pic>
      <p:pic>
        <p:nvPicPr>
          <p:cNvPr id="7" name="Picture 6" descr="220px-Burlingtoncropped.gif"/>
          <p:cNvPicPr>
            <a:picLocks noChangeAspect="1"/>
          </p:cNvPicPr>
          <p:nvPr/>
        </p:nvPicPr>
        <p:blipFill>
          <a:blip r:embed="rId9"/>
          <a:stretch>
            <a:fillRect/>
          </a:stretch>
        </p:blipFill>
        <p:spPr>
          <a:xfrm>
            <a:off x="6076938" y="3429000"/>
            <a:ext cx="2431868" cy="2697163"/>
          </a:xfrm>
          <a:prstGeom prst="rect">
            <a:avLst/>
          </a:prstGeom>
        </p:spPr>
      </p:pic>
      <p:sp>
        <p:nvSpPr>
          <p:cNvPr id="9" name="TextBox 8"/>
          <p:cNvSpPr txBox="1"/>
          <p:nvPr/>
        </p:nvSpPr>
        <p:spPr>
          <a:xfrm>
            <a:off x="4165106" y="3863181"/>
            <a:ext cx="1911832" cy="1446550"/>
          </a:xfrm>
          <a:prstGeom prst="rect">
            <a:avLst/>
          </a:prstGeom>
          <a:noFill/>
        </p:spPr>
        <p:txBody>
          <a:bodyPr wrap="square" rtlCol="0">
            <a:spAutoFit/>
          </a:bodyPr>
          <a:lstStyle/>
          <a:p>
            <a:r>
              <a:rPr lang="en-US" sz="8800" dirty="0" smtClean="0"/>
              <a:t>?</a:t>
            </a:r>
            <a:endParaRPr lang="en-US" sz="88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1555" name="Rectangle 3"/>
          <p:cNvSpPr>
            <a:spLocks noGrp="1" noChangeArrowheads="1"/>
          </p:cNvSpPr>
          <p:nvPr>
            <p:ph type="body" sz="half" idx="1"/>
          </p:nvPr>
        </p:nvSpPr>
        <p:spPr>
          <a:xfrm>
            <a:off x="457200" y="2247037"/>
            <a:ext cx="7148264" cy="3269526"/>
          </a:xfrm>
        </p:spPr>
        <p:txBody>
          <a:bodyPr/>
          <a:lstStyle/>
          <a:p>
            <a:pPr>
              <a:buNone/>
            </a:pPr>
            <a:endParaRPr lang="en-US" dirty="0" smtClean="0"/>
          </a:p>
        </p:txBody>
      </p:sp>
      <p:sp>
        <p:nvSpPr>
          <p:cNvPr id="151556" name="Text Box 4"/>
          <p:cNvSpPr txBox="1">
            <a:spLocks noChangeArrowheads="1"/>
          </p:cNvSpPr>
          <p:nvPr/>
        </p:nvSpPr>
        <p:spPr bwMode="auto">
          <a:xfrm>
            <a:off x="2247543" y="0"/>
            <a:ext cx="4801314" cy="1323439"/>
          </a:xfrm>
          <a:prstGeom prst="rect">
            <a:avLst/>
          </a:prstGeom>
          <a:noFill/>
          <a:ln w="9525">
            <a:noFill/>
            <a:miter lim="800000"/>
            <a:headEnd/>
            <a:tailEnd/>
          </a:ln>
          <a:effectLst/>
        </p:spPr>
        <p:txBody>
          <a:bodyPr wrap="none">
            <a:prstTxWarp prst="textNoShape">
              <a:avLst/>
            </a:prstTxWarp>
            <a:spAutoFit/>
          </a:bodyPr>
          <a:lstStyle/>
          <a:p>
            <a:r>
              <a:rPr lang="en-US" sz="4000" dirty="0" err="1" smtClean="0"/>
              <a:t>Paleobiogeochemistry</a:t>
            </a:r>
            <a:endParaRPr lang="en-US" sz="4000" dirty="0" smtClean="0"/>
          </a:p>
          <a:p>
            <a:endParaRPr lang="en-US" sz="4000" dirty="0"/>
          </a:p>
        </p:txBody>
      </p:sp>
      <p:pic>
        <p:nvPicPr>
          <p:cNvPr id="151557" name="Picture 5"/>
          <p:cNvPicPr>
            <a:picLocks noGrp="1" noChangeAspect="1" noChangeArrowheads="1"/>
          </p:cNvPicPr>
          <p:nvPr>
            <p:ph sz="half" idx="2"/>
          </p:nvPr>
        </p:nvPicPr>
        <p:blipFill>
          <a:blip r:embed="rId3"/>
          <a:srcRect/>
          <a:stretch>
            <a:fillRect/>
          </a:stretch>
        </p:blipFill>
        <p:spPr>
          <a:xfrm>
            <a:off x="455312" y="1323439"/>
            <a:ext cx="7774288" cy="5039589"/>
          </a:xfrm>
          <a:noFill/>
          <a:ln/>
        </p:spPr>
      </p:pic>
      <p:sp>
        <p:nvSpPr>
          <p:cNvPr id="151560" name="Oval 8"/>
          <p:cNvSpPr>
            <a:spLocks noChangeArrowheads="1"/>
          </p:cNvSpPr>
          <p:nvPr/>
        </p:nvSpPr>
        <p:spPr bwMode="auto">
          <a:xfrm>
            <a:off x="6324957" y="1504285"/>
            <a:ext cx="1447800" cy="457200"/>
          </a:xfrm>
          <a:prstGeom prst="ellipse">
            <a:avLst/>
          </a:prstGeom>
          <a:noFill/>
          <a:ln w="38100">
            <a:solidFill>
              <a:srgbClr val="FF0000"/>
            </a:solidFill>
            <a:round/>
            <a:headEnd/>
            <a:tailEnd/>
          </a:ln>
          <a:effectLst/>
        </p:spPr>
        <p:txBody>
          <a:bodyPr wrap="none" anchor="ctr">
            <a:prstTxWarp prst="textNoShape">
              <a:avLst/>
            </a:prstTxWarp>
          </a:bodyPr>
          <a:lstStyle/>
          <a:p>
            <a:endParaRPr lang="en-US"/>
          </a:p>
        </p:txBody>
      </p:sp>
      <p:sp>
        <p:nvSpPr>
          <p:cNvPr id="151561" name="Oval 9"/>
          <p:cNvSpPr>
            <a:spLocks noChangeArrowheads="1"/>
          </p:cNvSpPr>
          <p:nvPr/>
        </p:nvSpPr>
        <p:spPr bwMode="auto">
          <a:xfrm>
            <a:off x="3848099" y="1732884"/>
            <a:ext cx="701223" cy="681633"/>
          </a:xfrm>
          <a:prstGeom prst="ellipse">
            <a:avLst/>
          </a:prstGeom>
          <a:noFill/>
          <a:ln w="38100">
            <a:solidFill>
              <a:srgbClr val="FF0000"/>
            </a:solidFill>
            <a:round/>
            <a:headEnd/>
            <a:tailEnd/>
          </a:ln>
          <a:effectLst/>
        </p:spPr>
        <p:txBody>
          <a:bodyPr wrap="none" anchor="ctr">
            <a:prstTxWarp prst="textNoShape">
              <a:avLst/>
            </a:prstTxWarp>
          </a:bodyPr>
          <a:lstStyle/>
          <a:p>
            <a:endParaRPr lang="en-US"/>
          </a:p>
        </p:txBody>
      </p:sp>
      <p:sp>
        <p:nvSpPr>
          <p:cNvPr id="151562" name="Rectangle 10"/>
          <p:cNvSpPr>
            <a:spLocks noChangeArrowheads="1"/>
          </p:cNvSpPr>
          <p:nvPr/>
        </p:nvSpPr>
        <p:spPr bwMode="auto">
          <a:xfrm>
            <a:off x="4967973" y="2777394"/>
            <a:ext cx="994677" cy="2930918"/>
          </a:xfrm>
          <a:prstGeom prst="rect">
            <a:avLst/>
          </a:prstGeom>
          <a:solidFill>
            <a:srgbClr val="660066">
              <a:alpha val="34000"/>
            </a:srgbClr>
          </a:solidFill>
          <a:ln w="9525">
            <a:solidFill>
              <a:schemeClr val="bg1"/>
            </a:solidFill>
            <a:miter lim="800000"/>
            <a:headEnd/>
            <a:tailEnd/>
          </a:ln>
          <a:effectLst/>
        </p:spPr>
        <p:txBody>
          <a:bodyPr wrap="none" anchor="ctr">
            <a:prstTxWarp prst="textNoShape">
              <a:avLst/>
            </a:prstTxWarp>
          </a:bodyPr>
          <a:lstStyle/>
          <a:p>
            <a:endParaRPr lang="en-US" dirty="0">
              <a:solidFill>
                <a:schemeClr val="bg1">
                  <a:lumMod val="95000"/>
                  <a:lumOff val="5000"/>
                </a:schemeClr>
              </a:solidFill>
            </a:endParaRPr>
          </a:p>
        </p:txBody>
      </p:sp>
      <p:sp>
        <p:nvSpPr>
          <p:cNvPr id="151564" name="Line 12"/>
          <p:cNvSpPr>
            <a:spLocks noChangeShapeType="1"/>
          </p:cNvSpPr>
          <p:nvPr/>
        </p:nvSpPr>
        <p:spPr bwMode="auto">
          <a:xfrm flipV="1">
            <a:off x="5962650" y="2777393"/>
            <a:ext cx="0" cy="2930918"/>
          </a:xfrm>
          <a:prstGeom prst="line">
            <a:avLst/>
          </a:prstGeom>
          <a:noFill/>
          <a:ln w="9525">
            <a:solidFill>
              <a:schemeClr val="bg1"/>
            </a:solidFill>
            <a:round/>
            <a:headEnd/>
            <a:tailEnd/>
          </a:ln>
          <a:effectLst/>
        </p:spPr>
        <p:txBody>
          <a:bodyPr>
            <a:prstTxWarp prst="textNoShape">
              <a:avLst/>
            </a:prstTxWarp>
          </a:bodyPr>
          <a:lstStyle/>
          <a:p>
            <a:endParaRPr lang="en-US"/>
          </a:p>
        </p:txBody>
      </p:sp>
      <p:sp>
        <p:nvSpPr>
          <p:cNvPr id="11" name="TextBox 10"/>
          <p:cNvSpPr txBox="1"/>
          <p:nvPr/>
        </p:nvSpPr>
        <p:spPr>
          <a:xfrm>
            <a:off x="4967973" y="6524626"/>
            <a:ext cx="4176028" cy="369332"/>
          </a:xfrm>
          <a:prstGeom prst="rect">
            <a:avLst/>
          </a:prstGeom>
          <a:noFill/>
        </p:spPr>
        <p:txBody>
          <a:bodyPr wrap="square" rtlCol="0">
            <a:spAutoFit/>
          </a:bodyPr>
          <a:lstStyle/>
          <a:p>
            <a:r>
              <a:rPr lang="en-US" dirty="0" smtClean="0"/>
              <a:t>Lyons et al., 2009, Courtesy of Amy Kelly </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5" name="Rectangle 3"/>
          <p:cNvSpPr>
            <a:spLocks noChangeArrowheads="1"/>
          </p:cNvSpPr>
          <p:nvPr/>
        </p:nvSpPr>
        <p:spPr bwMode="auto">
          <a:xfrm>
            <a:off x="4898198" y="6412239"/>
            <a:ext cx="4046944" cy="307777"/>
          </a:xfrm>
          <a:prstGeom prst="rect">
            <a:avLst/>
          </a:prstGeom>
          <a:noFill/>
          <a:ln w="9525">
            <a:noFill/>
            <a:miter lim="800000"/>
            <a:headEnd/>
            <a:tailEnd/>
          </a:ln>
          <a:effectLst/>
        </p:spPr>
        <p:txBody>
          <a:bodyPr wrap="square" anchor="ctr">
            <a:prstTxWarp prst="textNoShape">
              <a:avLst/>
            </a:prstTxWarp>
            <a:spAutoFit/>
          </a:bodyPr>
          <a:lstStyle/>
          <a:p>
            <a:r>
              <a:rPr lang="en-US" sz="1400" dirty="0" smtClean="0"/>
              <a:t> Davidson and </a:t>
            </a:r>
            <a:r>
              <a:rPr lang="en-US" sz="1400" dirty="0" err="1" smtClean="0"/>
              <a:t>Dashlooty</a:t>
            </a:r>
            <a:r>
              <a:rPr lang="en-US" sz="1400" dirty="0" smtClean="0"/>
              <a:t>, 1993, Courtesy of Amy Kelly</a:t>
            </a:r>
            <a:endParaRPr lang="en-US" sz="1400" dirty="0"/>
          </a:p>
        </p:txBody>
      </p:sp>
      <p:sp>
        <p:nvSpPr>
          <p:cNvPr id="18436" name="Rectangle 4"/>
          <p:cNvSpPr>
            <a:spLocks noChangeArrowheads="1"/>
          </p:cNvSpPr>
          <p:nvPr/>
        </p:nvSpPr>
        <p:spPr bwMode="auto">
          <a:xfrm>
            <a:off x="0" y="0"/>
            <a:ext cx="9144000" cy="701675"/>
          </a:xfrm>
          <a:prstGeom prst="rect">
            <a:avLst/>
          </a:prstGeom>
          <a:noFill/>
          <a:ln w="9525">
            <a:noFill/>
            <a:miter lim="800000"/>
            <a:headEnd/>
            <a:tailEnd/>
          </a:ln>
          <a:effectLst/>
        </p:spPr>
        <p:txBody>
          <a:bodyPr>
            <a:prstTxWarp prst="textNoShape">
              <a:avLst/>
            </a:prstTxWarp>
            <a:spAutoFit/>
          </a:bodyPr>
          <a:lstStyle/>
          <a:p>
            <a:pPr algn="ctr"/>
            <a:r>
              <a:rPr lang="en-US" sz="4000" dirty="0"/>
              <a:t>McArthur </a:t>
            </a:r>
            <a:r>
              <a:rPr lang="en-US" sz="4000" dirty="0" smtClean="0"/>
              <a:t>Basin</a:t>
            </a:r>
            <a:endParaRPr lang="en-US" sz="4000" dirty="0"/>
          </a:p>
        </p:txBody>
      </p:sp>
      <p:sp>
        <p:nvSpPr>
          <p:cNvPr id="18437" name="Rectangle 5"/>
          <p:cNvSpPr>
            <a:spLocks noChangeArrowheads="1"/>
          </p:cNvSpPr>
          <p:nvPr/>
        </p:nvSpPr>
        <p:spPr bwMode="auto">
          <a:xfrm>
            <a:off x="3105150" y="679450"/>
            <a:ext cx="2598488" cy="323165"/>
          </a:xfrm>
          <a:prstGeom prst="rect">
            <a:avLst/>
          </a:prstGeom>
          <a:noFill/>
          <a:ln w="9525">
            <a:noFill/>
            <a:miter lim="800000"/>
            <a:headEnd/>
            <a:tailEnd/>
          </a:ln>
          <a:effectLst/>
        </p:spPr>
        <p:txBody>
          <a:bodyPr wrap="none">
            <a:prstTxWarp prst="textNoShape">
              <a:avLst/>
            </a:prstTxWarp>
            <a:spAutoFit/>
          </a:bodyPr>
          <a:lstStyle/>
          <a:p>
            <a:pPr eaLnBrk="0" hangingPunct="0">
              <a:lnSpc>
                <a:spcPct val="80000"/>
              </a:lnSpc>
              <a:spcBef>
                <a:spcPct val="20000"/>
              </a:spcBef>
              <a:spcAft>
                <a:spcPct val="40000"/>
              </a:spcAft>
              <a:buClr>
                <a:srgbClr val="FFCC00"/>
              </a:buClr>
              <a:buFont typeface="Wingdings" charset="2"/>
              <a:buNone/>
            </a:pPr>
            <a:r>
              <a:rPr lang="en-US" dirty="0"/>
              <a:t>Barney Creek Fm. 1.64 </a:t>
            </a:r>
            <a:r>
              <a:rPr lang="en-US" dirty="0" err="1"/>
              <a:t>Ga</a:t>
            </a:r>
            <a:endParaRPr lang="en-US" dirty="0"/>
          </a:p>
        </p:txBody>
      </p:sp>
      <p:pic>
        <p:nvPicPr>
          <p:cNvPr id="7" name="Picture 6" descr="gr10.png"/>
          <p:cNvPicPr>
            <a:picLocks noChangeAspect="1"/>
          </p:cNvPicPr>
          <p:nvPr/>
        </p:nvPicPr>
        <p:blipFill>
          <a:blip r:embed="rId3"/>
          <a:srcRect l="13987" t="8715" r="47782" b="68347"/>
          <a:stretch>
            <a:fillRect/>
          </a:stretch>
        </p:blipFill>
        <p:spPr>
          <a:xfrm>
            <a:off x="1279700" y="1002615"/>
            <a:ext cx="6660684" cy="5170088"/>
          </a:xfrm>
          <a:prstGeom prst="rect">
            <a:avLst/>
          </a:prstGeom>
        </p:spPr>
      </p:pic>
      <p:sp>
        <p:nvSpPr>
          <p:cNvPr id="9" name="Oval 8"/>
          <p:cNvSpPr>
            <a:spLocks noChangeArrowheads="1"/>
          </p:cNvSpPr>
          <p:nvPr/>
        </p:nvSpPr>
        <p:spPr bwMode="auto">
          <a:xfrm>
            <a:off x="4255838" y="5289610"/>
            <a:ext cx="1447800" cy="883093"/>
          </a:xfrm>
          <a:prstGeom prst="ellipse">
            <a:avLst/>
          </a:prstGeom>
          <a:noFill/>
          <a:ln w="38100">
            <a:solidFill>
              <a:srgbClr val="FF0000"/>
            </a:solidFill>
            <a:round/>
            <a:headEnd/>
            <a:tailEnd/>
          </a:ln>
          <a:effectLst/>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7" name="Text Box 5"/>
          <p:cNvSpPr txBox="1">
            <a:spLocks noChangeArrowheads="1"/>
          </p:cNvSpPr>
          <p:nvPr/>
        </p:nvSpPr>
        <p:spPr bwMode="auto">
          <a:xfrm>
            <a:off x="4034909" y="6550223"/>
            <a:ext cx="5109091" cy="307777"/>
          </a:xfrm>
          <a:prstGeom prst="rect">
            <a:avLst/>
          </a:prstGeom>
          <a:noFill/>
          <a:ln w="9525">
            <a:noFill/>
            <a:miter lim="800000"/>
            <a:headEnd/>
            <a:tailEnd/>
          </a:ln>
          <a:effectLst/>
        </p:spPr>
        <p:txBody>
          <a:bodyPr wrap="none">
            <a:prstTxWarp prst="textNoShape">
              <a:avLst/>
            </a:prstTxWarp>
            <a:spAutoFit/>
          </a:bodyPr>
          <a:lstStyle/>
          <a:p>
            <a:r>
              <a:rPr lang="en-US" sz="1400" dirty="0"/>
              <a:t>Davidson &amp; </a:t>
            </a:r>
            <a:r>
              <a:rPr lang="en-US" sz="1400" dirty="0" err="1"/>
              <a:t>Dashlooty</a:t>
            </a:r>
            <a:r>
              <a:rPr lang="en-US" sz="1400" dirty="0"/>
              <a:t>, </a:t>
            </a:r>
            <a:r>
              <a:rPr lang="en-US" sz="1400" i="1" dirty="0"/>
              <a:t>Aus. J. Earth Sci.</a:t>
            </a:r>
            <a:r>
              <a:rPr lang="en-US" sz="1400" dirty="0"/>
              <a:t> </a:t>
            </a:r>
            <a:r>
              <a:rPr lang="en-US" sz="1400" dirty="0" smtClean="0"/>
              <a:t>1993; Courtesy of Amy Kelly</a:t>
            </a:r>
            <a:endParaRPr lang="en-US" sz="1400" dirty="0"/>
          </a:p>
        </p:txBody>
      </p:sp>
      <p:sp>
        <p:nvSpPr>
          <p:cNvPr id="69638" name="Rectangle 6"/>
          <p:cNvSpPr>
            <a:spLocks noChangeArrowheads="1"/>
          </p:cNvSpPr>
          <p:nvPr/>
        </p:nvSpPr>
        <p:spPr bwMode="auto">
          <a:xfrm>
            <a:off x="0" y="0"/>
            <a:ext cx="9144000" cy="701675"/>
          </a:xfrm>
          <a:prstGeom prst="rect">
            <a:avLst/>
          </a:prstGeom>
          <a:noFill/>
          <a:ln w="9525">
            <a:noFill/>
            <a:miter lim="800000"/>
            <a:headEnd/>
            <a:tailEnd/>
          </a:ln>
          <a:effectLst/>
        </p:spPr>
        <p:txBody>
          <a:bodyPr>
            <a:prstTxWarp prst="textNoShape">
              <a:avLst/>
            </a:prstTxWarp>
            <a:spAutoFit/>
          </a:bodyPr>
          <a:lstStyle/>
          <a:p>
            <a:pPr algn="ctr"/>
            <a:r>
              <a:rPr lang="en-US" sz="4000" dirty="0" err="1"/>
              <a:t>Stratigraphy</a:t>
            </a:r>
            <a:endParaRPr lang="en-US" sz="4000" dirty="0"/>
          </a:p>
        </p:txBody>
      </p:sp>
      <p:grpSp>
        <p:nvGrpSpPr>
          <p:cNvPr id="2" name="Group 9"/>
          <p:cNvGrpSpPr>
            <a:grpSpLocks/>
          </p:cNvGrpSpPr>
          <p:nvPr/>
        </p:nvGrpSpPr>
        <p:grpSpPr bwMode="auto">
          <a:xfrm>
            <a:off x="914400" y="838200"/>
            <a:ext cx="5387975" cy="5562600"/>
            <a:chOff x="576" y="528"/>
            <a:chExt cx="3394" cy="3504"/>
          </a:xfrm>
        </p:grpSpPr>
        <p:pic>
          <p:nvPicPr>
            <p:cNvPr id="69636" name="Picture 4"/>
            <p:cNvPicPr>
              <a:picLocks noChangeAspect="1" noChangeArrowheads="1"/>
            </p:cNvPicPr>
            <p:nvPr/>
          </p:nvPicPr>
          <p:blipFill>
            <a:blip r:embed="rId3"/>
            <a:srcRect/>
            <a:stretch>
              <a:fillRect/>
            </a:stretch>
          </p:blipFill>
          <p:spPr bwMode="auto">
            <a:xfrm>
              <a:off x="576" y="528"/>
              <a:ext cx="3394" cy="3504"/>
            </a:xfrm>
            <a:prstGeom prst="rect">
              <a:avLst/>
            </a:prstGeom>
            <a:noFill/>
            <a:ln w="9525">
              <a:noFill/>
              <a:miter lim="800000"/>
              <a:headEnd/>
              <a:tailEnd/>
            </a:ln>
            <a:effectLst/>
          </p:spPr>
        </p:pic>
        <p:sp>
          <p:nvSpPr>
            <p:cNvPr id="69639" name="Rectangle 7"/>
            <p:cNvSpPr>
              <a:spLocks noChangeArrowheads="1"/>
            </p:cNvSpPr>
            <p:nvPr/>
          </p:nvSpPr>
          <p:spPr bwMode="auto">
            <a:xfrm>
              <a:off x="1200" y="1728"/>
              <a:ext cx="2256" cy="336"/>
            </a:xfrm>
            <a:prstGeom prst="rect">
              <a:avLst/>
            </a:prstGeom>
            <a:solidFill>
              <a:srgbClr val="FFFF00">
                <a:alpha val="50000"/>
              </a:srgbClr>
            </a:solidFill>
            <a:ln w="9525">
              <a:noFill/>
              <a:miter lim="800000"/>
              <a:headEnd/>
              <a:tailEnd/>
            </a:ln>
            <a:effectLst/>
          </p:spPr>
          <p:txBody>
            <a:bodyPr wrap="none" anchor="ctr">
              <a:prstTxWarp prst="textNoShape">
                <a:avLst/>
              </a:prstTxWarp>
            </a:bodyPr>
            <a:lstStyle/>
            <a:p>
              <a:endParaRPr lang="en-US"/>
            </a:p>
          </p:txBody>
        </p:sp>
      </p:grpSp>
      <p:pic>
        <p:nvPicPr>
          <p:cNvPr id="69640" name="Picture 8"/>
          <p:cNvPicPr>
            <a:picLocks noChangeAspect="1" noChangeArrowheads="1"/>
          </p:cNvPicPr>
          <p:nvPr/>
        </p:nvPicPr>
        <p:blipFill>
          <a:blip r:embed="rId4"/>
          <a:srcRect/>
          <a:stretch>
            <a:fillRect/>
          </a:stretch>
        </p:blipFill>
        <p:spPr bwMode="auto">
          <a:xfrm>
            <a:off x="6705600" y="838200"/>
            <a:ext cx="1511300" cy="5638800"/>
          </a:xfrm>
          <a:prstGeom prst="rect">
            <a:avLst/>
          </a:prstGeom>
          <a:noFill/>
          <a:ln w="9525">
            <a:noFill/>
            <a:miter lim="800000"/>
            <a:headEnd/>
            <a:tailEnd/>
          </a:ln>
          <a:effectLst/>
        </p:spPr>
      </p:pic>
      <p:sp>
        <p:nvSpPr>
          <p:cNvPr id="69642" name="Text Box 10"/>
          <p:cNvSpPr txBox="1">
            <a:spLocks noChangeArrowheads="1"/>
          </p:cNvSpPr>
          <p:nvPr/>
        </p:nvSpPr>
        <p:spPr bwMode="auto">
          <a:xfrm>
            <a:off x="8213725" y="1765300"/>
            <a:ext cx="939800" cy="825500"/>
          </a:xfrm>
          <a:prstGeom prst="rect">
            <a:avLst/>
          </a:prstGeom>
          <a:noFill/>
          <a:ln w="9525">
            <a:noFill/>
            <a:miter lim="800000"/>
            <a:headEnd/>
            <a:tailEnd/>
          </a:ln>
          <a:effectLst/>
        </p:spPr>
        <p:txBody>
          <a:bodyPr wrap="none">
            <a:prstTxWarp prst="textNoShape">
              <a:avLst/>
            </a:prstTxWarp>
            <a:spAutoFit/>
          </a:bodyPr>
          <a:lstStyle/>
          <a:p>
            <a:r>
              <a:rPr lang="en-US" sz="1600" dirty="0" err="1">
                <a:solidFill>
                  <a:srgbClr val="FFFFFF"/>
                </a:solidFill>
              </a:rPr>
              <a:t>turbidite</a:t>
            </a:r>
            <a:endParaRPr lang="en-US" sz="1600" dirty="0">
              <a:solidFill>
                <a:srgbClr val="FFFFFF"/>
              </a:solidFill>
            </a:endParaRPr>
          </a:p>
          <a:p>
            <a:r>
              <a:rPr lang="en-US" sz="1600" dirty="0">
                <a:solidFill>
                  <a:srgbClr val="FFFFFF"/>
                </a:solidFill>
              </a:rPr>
              <a:t>slump</a:t>
            </a:r>
          </a:p>
          <a:p>
            <a:r>
              <a:rPr lang="en-US" sz="1600" dirty="0">
                <a:solidFill>
                  <a:srgbClr val="FFFFFF"/>
                </a:solidFill>
              </a:rPr>
              <a:t>breccias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2149068" y="669924"/>
            <a:ext cx="4479548" cy="707886"/>
          </a:xfrm>
          <a:prstGeom prst="rect">
            <a:avLst/>
          </a:prstGeom>
          <a:noFill/>
        </p:spPr>
        <p:txBody>
          <a:bodyPr wrap="square" rtlCol="0">
            <a:spAutoFit/>
          </a:bodyPr>
          <a:lstStyle/>
          <a:p>
            <a:r>
              <a:rPr lang="en-US" sz="4000" dirty="0" smtClean="0"/>
              <a:t>Proxies on the GR10</a:t>
            </a:r>
            <a:endParaRPr lang="en-US" sz="4000" dirty="0"/>
          </a:p>
        </p:txBody>
      </p:sp>
      <p:graphicFrame>
        <p:nvGraphicFramePr>
          <p:cNvPr id="3" name="Diagram 2"/>
          <p:cNvGraphicFramePr/>
          <p:nvPr/>
        </p:nvGraphicFramePr>
        <p:xfrm>
          <a:off x="1524000" y="1397000"/>
          <a:ext cx="6096000" cy="40640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Why look at the Uranium Isotopes</a:t>
            </a:r>
            <a:endParaRPr lang="en-US" dirty="0"/>
          </a:p>
        </p:txBody>
      </p:sp>
      <p:pic>
        <p:nvPicPr>
          <p:cNvPr id="4" name="Picture 3"/>
          <p:cNvPicPr>
            <a:picLocks noChangeAspect="1"/>
          </p:cNvPicPr>
          <p:nvPr/>
        </p:nvPicPr>
        <p:blipFill>
          <a:blip r:embed="rId3"/>
          <a:srcRect l="62528" b="16218"/>
          <a:stretch>
            <a:fillRect/>
          </a:stretch>
        </p:blipFill>
        <p:spPr>
          <a:xfrm>
            <a:off x="5657389" y="1841054"/>
            <a:ext cx="3029411" cy="4120449"/>
          </a:xfrm>
          <a:prstGeom prst="rect">
            <a:avLst/>
          </a:prstGeom>
        </p:spPr>
      </p:pic>
      <p:sp>
        <p:nvSpPr>
          <p:cNvPr id="5" name="TextBox 4"/>
          <p:cNvSpPr txBox="1"/>
          <p:nvPr/>
        </p:nvSpPr>
        <p:spPr>
          <a:xfrm>
            <a:off x="5657389" y="6452569"/>
            <a:ext cx="3486611" cy="369332"/>
          </a:xfrm>
          <a:prstGeom prst="rect">
            <a:avLst/>
          </a:prstGeom>
          <a:noFill/>
        </p:spPr>
        <p:txBody>
          <a:bodyPr wrap="square" rtlCol="0">
            <a:spAutoFit/>
          </a:bodyPr>
          <a:lstStyle/>
          <a:p>
            <a:r>
              <a:rPr lang="en-US" dirty="0" smtClean="0"/>
              <a:t> Montoya-</a:t>
            </a:r>
            <a:r>
              <a:rPr lang="en-US" dirty="0" err="1" smtClean="0"/>
              <a:t>Pino</a:t>
            </a:r>
            <a:r>
              <a:rPr lang="en-US" dirty="0" smtClean="0"/>
              <a:t> et al. </a:t>
            </a:r>
            <a:r>
              <a:rPr lang="en-US" i="1" dirty="0" smtClean="0"/>
              <a:t>Geology</a:t>
            </a:r>
            <a:r>
              <a:rPr lang="en-US" dirty="0" smtClean="0"/>
              <a:t>. 2010</a:t>
            </a:r>
            <a:endParaRPr lang="en-US" dirty="0"/>
          </a:p>
        </p:txBody>
      </p:sp>
      <p:pic>
        <p:nvPicPr>
          <p:cNvPr id="6" name="Picture 5"/>
          <p:cNvPicPr>
            <a:picLocks noChangeAspect="1"/>
          </p:cNvPicPr>
          <p:nvPr/>
        </p:nvPicPr>
        <p:blipFill>
          <a:blip r:embed="rId4"/>
          <a:stretch>
            <a:fillRect/>
          </a:stretch>
        </p:blipFill>
        <p:spPr>
          <a:xfrm>
            <a:off x="217641" y="1841054"/>
            <a:ext cx="5148109" cy="3835846"/>
          </a:xfrm>
          <a:prstGeom prst="rect">
            <a:avLst/>
          </a:prstGeom>
        </p:spPr>
      </p:pic>
      <p:sp>
        <p:nvSpPr>
          <p:cNvPr id="7" name="TextBox 6"/>
          <p:cNvSpPr txBox="1"/>
          <p:nvPr/>
        </p:nvSpPr>
        <p:spPr>
          <a:xfrm>
            <a:off x="217641" y="6420303"/>
            <a:ext cx="3486611" cy="369332"/>
          </a:xfrm>
          <a:prstGeom prst="rect">
            <a:avLst/>
          </a:prstGeom>
          <a:noFill/>
        </p:spPr>
        <p:txBody>
          <a:bodyPr wrap="square" rtlCol="0">
            <a:spAutoFit/>
          </a:bodyPr>
          <a:lstStyle/>
          <a:p>
            <a:r>
              <a:rPr lang="en-US" dirty="0" smtClean="0"/>
              <a:t> </a:t>
            </a:r>
            <a:r>
              <a:rPr lang="en-US" dirty="0" err="1" smtClean="0"/>
              <a:t>Weyer</a:t>
            </a:r>
            <a:r>
              <a:rPr lang="en-US" dirty="0" smtClean="0"/>
              <a:t> et. al 2008</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 of Uranium in </a:t>
            </a:r>
            <a:r>
              <a:rPr lang="en-US" dirty="0" err="1" smtClean="0"/>
              <a:t>Shales</a:t>
            </a:r>
            <a:endParaRPr lang="en-US" dirty="0"/>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Methods</a:t>
            </a:r>
            <a:endParaRPr lang="en-US" dirty="0"/>
          </a:p>
        </p:txBody>
      </p:sp>
      <p:pic>
        <p:nvPicPr>
          <p:cNvPr id="6" name="Picture 5"/>
          <p:cNvPicPr>
            <a:picLocks noChangeAspect="1"/>
          </p:cNvPicPr>
          <p:nvPr/>
        </p:nvPicPr>
        <p:blipFill>
          <a:blip r:embed="rId3"/>
          <a:stretch>
            <a:fillRect/>
          </a:stretch>
        </p:blipFill>
        <p:spPr>
          <a:xfrm>
            <a:off x="4882629" y="1417638"/>
            <a:ext cx="3804171" cy="2853129"/>
          </a:xfrm>
          <a:prstGeom prst="rect">
            <a:avLst/>
          </a:prstGeom>
        </p:spPr>
      </p:pic>
      <p:pic>
        <p:nvPicPr>
          <p:cNvPr id="5" name="Picture 4"/>
          <p:cNvPicPr>
            <a:picLocks noChangeAspect="1"/>
          </p:cNvPicPr>
          <p:nvPr/>
        </p:nvPicPr>
        <p:blipFill>
          <a:blip r:embed="rId4"/>
          <a:stretch>
            <a:fillRect/>
          </a:stretch>
        </p:blipFill>
        <p:spPr>
          <a:xfrm>
            <a:off x="457199" y="3064933"/>
            <a:ext cx="3908807" cy="2931605"/>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8602</TotalTime>
  <Words>2400</Words>
  <Application>Microsoft Macintosh PowerPoint</Application>
  <PresentationFormat>On-screen Show (4:3)</PresentationFormat>
  <Paragraphs>103</Paragraphs>
  <Slides>15</Slides>
  <Notes>15</Notes>
  <HiddenSlides>0</HiddenSlides>
  <MMClips>0</MMClips>
  <ScaleCrop>false</ScaleCrop>
  <HeadingPairs>
    <vt:vector size="6" baseType="variant">
      <vt:variant>
        <vt:lpstr>Design Template</vt:lpstr>
      </vt:variant>
      <vt:variant>
        <vt:i4>1</vt:i4>
      </vt:variant>
      <vt:variant>
        <vt:lpstr>Links</vt:lpstr>
      </vt:variant>
      <vt:variant>
        <vt:i4>2</vt:i4>
      </vt:variant>
      <vt:variant>
        <vt:lpstr>Slide Titles</vt:lpstr>
      </vt:variant>
      <vt:variant>
        <vt:i4>15</vt:i4>
      </vt:variant>
    </vt:vector>
  </HeadingPairs>
  <TitlesOfParts>
    <vt:vector size="18" baseType="lpstr">
      <vt:lpstr>Office Theme</vt:lpstr>
      <vt:lpstr>Macintosh HD:Users:quinnshollenberger:Downloads:U Assessment.doc!OLE_LINK1</vt:lpstr>
      <vt:lpstr>!OLE_LINK2</vt:lpstr>
      <vt:lpstr>Examining Uranium Geochemistry in the 1.64 Ga Barney Creek Formation </vt:lpstr>
      <vt:lpstr>Motivation</vt:lpstr>
      <vt:lpstr>Slide 3</vt:lpstr>
      <vt:lpstr>Slide 4</vt:lpstr>
      <vt:lpstr>Slide 5</vt:lpstr>
      <vt:lpstr>Slide 6</vt:lpstr>
      <vt:lpstr>Why look at the Uranium Isotopes</vt:lpstr>
      <vt:lpstr>Sources of Uranium in Shales</vt:lpstr>
      <vt:lpstr>Methods</vt:lpstr>
      <vt:lpstr>Methods</vt:lpstr>
      <vt:lpstr>Predicted Results</vt:lpstr>
      <vt:lpstr>Uranium Concentrations and EF</vt:lpstr>
      <vt:lpstr>Uranium Isotope Results</vt:lpstr>
      <vt:lpstr>Final Conclusions</vt:lpstr>
      <vt:lpstr>Acknowledgements</vt:lpstr>
    </vt:vector>
  </TitlesOfParts>
  <Company>Arizona State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Examining Uranium in the Barney Creek Formation to Show …</dc:title>
  <dc:creator>Quinn Shollenberger</dc:creator>
  <cp:lastModifiedBy>Quinn Shollenberger</cp:lastModifiedBy>
  <cp:revision>83</cp:revision>
  <dcterms:created xsi:type="dcterms:W3CDTF">2012-04-07T03:56:23Z</dcterms:created>
  <dcterms:modified xsi:type="dcterms:W3CDTF">2012-04-07T03:56:44Z</dcterms:modified>
</cp:coreProperties>
</file>